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10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charts/chart16.xml" ContentType="application/vnd.openxmlformats-officedocument.drawingml.char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07" r:id="rId1"/>
  </p:sldMasterIdLst>
  <p:notesMasterIdLst>
    <p:notesMasterId r:id="rId21"/>
  </p:notesMasterIdLst>
  <p:sldIdLst>
    <p:sldId id="256" r:id="rId2"/>
    <p:sldId id="257" r:id="rId3"/>
    <p:sldId id="258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61" r:id="rId20"/>
  </p:sldIdLst>
  <p:sldSz cx="9144000" cy="5143500" type="screen16x9"/>
  <p:notesSz cx="6858000" cy="9144000"/>
  <p:defaultTextStyle>
    <a:lvl1pPr marL="0" algn="l" rtl="0" latinLnBrk="0">
      <a:defRPr lang="es-ES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lang="es-ES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lang="es-ES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lang="es-ES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lang="es-ES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lang="es-ES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lang="es-ES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lang="es-ES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lang="es-ES" sz="1800" kern="1200">
        <a:solidFill>
          <a:schemeClr val="tx1"/>
        </a:solidFill>
        <a:latin typeface="+mn-lt"/>
        <a:ea typeface="+mn-ea"/>
        <a:cs typeface="+mn-cs"/>
      </a:defRPr>
    </a:lvl9pPr>
    <a:extLst/>
  </p:defaultTextStyle>
  <p:extLst>
    <p:ext uri="{EFAFB233-063F-42B5-8137-9DF3F51BA10A}">
      <p15:sldGuideLst xmlns=""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130" autoAdjust="0"/>
    <p:restoredTop sz="87621" autoAdjust="0"/>
  </p:normalViewPr>
  <p:slideViewPr>
    <p:cSldViewPr>
      <p:cViewPr varScale="1">
        <p:scale>
          <a:sx n="85" d="100"/>
          <a:sy n="85" d="100"/>
        </p:scale>
        <p:origin x="-804" y="-8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ichard\Documents\Romero\Personal\Preuniversitarios\Materiales%20Comunes\An&#225;lisis%20macroecon&#243;mico%20Argentina%201990%202014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ichard\Documents\Romero\Personal\Preuniversitarios\Materiales%20Comunes\An&#225;lisis%20macroecon&#243;mico%20Argentina%201990%202014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ichard\Documents\Romero\Personal\Preuniversitarios\Materiales%20Comunes\An&#225;lisis%20macroecon&#243;mico%20Argentina%201990%202014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ichard\Documents\Romero\Personal\Preuniversitarios\Materiales%20Comunes\An&#225;lisis%20macroecon&#243;mico%20Argentina%201990%202014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ichard\Documents\Romero\Personal\Preuniversitarios\Materiales%20Comunes\An&#225;lisis%20macroecon&#243;mico%20Argentina%201990%202014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ichard\Documents\Romero\Personal\Preuniversitarios\Materiales%20Comunes\An&#225;lisis%20macroecon&#243;mico%20Argentina%201990%202014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ichard\Documents\Romero\Personal\Preuniversitarios\Materiales%20Comunes\An&#225;lisis%20macroecon&#243;mico%20Argentina%201990%202014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ichard\Documents\Romero\Personal\Preuniversitarios\Materiales%20Comunes\An&#225;lisis%20macroecon&#243;mico%20Argentina%201990%202014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ichard\Documents\Romero\Personal\Preuniversitarios\Materiales%20Comunes\An&#225;lisis%20macroecon&#243;mico%20Argentina%201990%202014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ichard\Documents\Romero\Personal\Preuniversitarios\Materiales%20Comunes\An&#225;lisis%20macroecon&#243;mico%20Argentina%201990%202014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ichard\Documents\Romero\Personal\Preuniversitarios\Materiales%20Comunes\An&#225;lisis%20macroecon&#243;mico%20Argentina%201990%202014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ichard\Documents\Romero\Personal\Preuniversitarios\Materiales%20Comunes\An&#225;lisis%20macroecon&#243;mico%20Argentina%201990%202014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ichard\Documents\Romero\Personal\Preuniversitarios\Materiales%20Comunes\An&#225;lisis%20macroecon&#243;mico%20Argentina%201990%202014.xlsx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ichard\Documents\Romero\Personal\Preuniversitarios\Materiales%20Comunes\An&#225;lisis%20macroecon&#243;mico%20Argentina%201990%202014.xlsx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ichard\Documents\Romero\Personal\Preuniversitarios\Materiales%20Comunes\An&#225;lisis%20macroecon&#243;mico%20Argentina%201990%202014.xlsx" TargetMode="Externa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ichard\Documents\Romero\Personal\Preuniversitarios\Materiales%20Comunes\An&#225;lisis%20macroecon&#243;mico%20Argentina%201990%202014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chart>
    <c:plotArea>
      <c:layout/>
      <c:lineChart>
        <c:grouping val="standard"/>
        <c:ser>
          <c:idx val="1"/>
          <c:order val="0"/>
          <c:tx>
            <c:strRef>
              <c:f>'Evolución del PBI'!$B$1</c:f>
              <c:strCache>
                <c:ptCount val="1"/>
                <c:pt idx="0">
                  <c:v>PBI pm UMN Corriente</c:v>
                </c:pt>
              </c:strCache>
            </c:strRef>
          </c:tx>
          <c:val>
            <c:numRef>
              <c:f>'Evolución del PBI'!$B$2:$B$13</c:f>
              <c:numCache>
                <c:formatCode>#,##0</c:formatCode>
                <c:ptCount val="12"/>
                <c:pt idx="0">
                  <c:v>68921999360</c:v>
                </c:pt>
                <c:pt idx="1">
                  <c:v>180898005000</c:v>
                </c:pt>
                <c:pt idx="2">
                  <c:v>226638004200</c:v>
                </c:pt>
                <c:pt idx="3">
                  <c:v>236504973300</c:v>
                </c:pt>
                <c:pt idx="4">
                  <c:v>257440000000</c:v>
                </c:pt>
                <c:pt idx="5">
                  <c:v>258031750000</c:v>
                </c:pt>
                <c:pt idx="6">
                  <c:v>272149750000</c:v>
                </c:pt>
                <c:pt idx="7">
                  <c:v>292859000000</c:v>
                </c:pt>
                <c:pt idx="8">
                  <c:v>298948250000</c:v>
                </c:pt>
                <c:pt idx="9">
                  <c:v>283523000000</c:v>
                </c:pt>
                <c:pt idx="10">
                  <c:v>284203750000</c:v>
                </c:pt>
                <c:pt idx="11">
                  <c:v>268696750000</c:v>
                </c:pt>
              </c:numCache>
            </c:numRef>
          </c:val>
        </c:ser>
        <c:ser>
          <c:idx val="2"/>
          <c:order val="1"/>
          <c:tx>
            <c:strRef>
              <c:f>'Evolución del PBI'!$C$1</c:f>
              <c:strCache>
                <c:ptCount val="1"/>
                <c:pt idx="0">
                  <c:v>PBI pm B04 UNM Constante</c:v>
                </c:pt>
              </c:strCache>
            </c:strRef>
          </c:tx>
          <c:val>
            <c:numRef>
              <c:f>'Evolución del PBI'!$C$2:$C$13</c:f>
              <c:numCache>
                <c:formatCode>#,##0</c:formatCode>
                <c:ptCount val="12"/>
                <c:pt idx="0">
                  <c:v>339877227700</c:v>
                </c:pt>
                <c:pt idx="1">
                  <c:v>382938687100</c:v>
                </c:pt>
                <c:pt idx="2">
                  <c:v>428664533100</c:v>
                </c:pt>
                <c:pt idx="3">
                  <c:v>453985402000</c:v>
                </c:pt>
                <c:pt idx="4">
                  <c:v>480480901200</c:v>
                </c:pt>
                <c:pt idx="5">
                  <c:v>466810212400</c:v>
                </c:pt>
                <c:pt idx="6">
                  <c:v>492609364900</c:v>
                </c:pt>
                <c:pt idx="7">
                  <c:v>532565140900</c:v>
                </c:pt>
                <c:pt idx="8">
                  <c:v>553069851400</c:v>
                </c:pt>
                <c:pt idx="9">
                  <c:v>534345909100</c:v>
                </c:pt>
                <c:pt idx="10">
                  <c:v>530129925600</c:v>
                </c:pt>
                <c:pt idx="11">
                  <c:v>506757347000</c:v>
                </c:pt>
              </c:numCache>
            </c:numRef>
          </c:val>
        </c:ser>
        <c:marker val="1"/>
        <c:axId val="54989184"/>
        <c:axId val="169661952"/>
      </c:lineChart>
      <c:catAx>
        <c:axId val="54989184"/>
        <c:scaling>
          <c:orientation val="minMax"/>
        </c:scaling>
        <c:axPos val="b"/>
        <c:tickLblPos val="nextTo"/>
        <c:crossAx val="169661952"/>
        <c:crosses val="autoZero"/>
        <c:auto val="1"/>
        <c:lblAlgn val="ctr"/>
        <c:lblOffset val="100"/>
      </c:catAx>
      <c:valAx>
        <c:axId val="169661952"/>
        <c:scaling>
          <c:orientation val="minMax"/>
        </c:scaling>
        <c:axPos val="l"/>
        <c:majorGridlines/>
        <c:numFmt formatCode="#,##0" sourceLinked="1"/>
        <c:tickLblPos val="nextTo"/>
        <c:crossAx val="5498918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5001377952755901"/>
          <c:y val="0.13773731408573936"/>
          <c:w val="0.31350762527233139"/>
          <c:h val="0.16743438320209994"/>
        </c:manualLayout>
      </c:layout>
    </c:legend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chart>
    <c:plotArea>
      <c:layout/>
      <c:lineChart>
        <c:grouping val="standard"/>
        <c:ser>
          <c:idx val="0"/>
          <c:order val="0"/>
          <c:tx>
            <c:strRef>
              <c:f>'Evolución del PBI'!$B$14</c:f>
              <c:strCache>
                <c:ptCount val="1"/>
                <c:pt idx="0">
                  <c:v>PBI pm UMN Corriente</c:v>
                </c:pt>
              </c:strCache>
            </c:strRef>
          </c:tx>
          <c:val>
            <c:numRef>
              <c:f>'Evolución del PBI'!$B$15:$B$27</c:f>
              <c:numCache>
                <c:formatCode>#,##0</c:formatCode>
                <c:ptCount val="13"/>
                <c:pt idx="0">
                  <c:v>312580000000</c:v>
                </c:pt>
                <c:pt idx="1">
                  <c:v>375909500000</c:v>
                </c:pt>
                <c:pt idx="2">
                  <c:v>535828337500</c:v>
                </c:pt>
                <c:pt idx="3">
                  <c:v>647256725000</c:v>
                </c:pt>
                <c:pt idx="4">
                  <c:v>808592607000</c:v>
                </c:pt>
                <c:pt idx="5">
                  <c:v>1027338914000</c:v>
                </c:pt>
                <c:pt idx="6">
                  <c:v>1283905608000</c:v>
                </c:pt>
                <c:pt idx="7">
                  <c:v>1411525957000</c:v>
                </c:pt>
                <c:pt idx="8">
                  <c:v>1810830016000</c:v>
                </c:pt>
                <c:pt idx="9">
                  <c:v>2312008582000</c:v>
                </c:pt>
                <c:pt idx="10">
                  <c:v>2765575381000</c:v>
                </c:pt>
                <c:pt idx="11">
                  <c:v>3406265097000</c:v>
                </c:pt>
                <c:pt idx="12">
                  <c:v>4425694299300</c:v>
                </c:pt>
              </c:numCache>
            </c:numRef>
          </c:val>
        </c:ser>
        <c:ser>
          <c:idx val="1"/>
          <c:order val="1"/>
          <c:tx>
            <c:strRef>
              <c:f>'Evolución del PBI'!$C$14</c:f>
              <c:strCache>
                <c:ptCount val="1"/>
                <c:pt idx="0">
                  <c:v>PBI pm B04 UNM Constante</c:v>
                </c:pt>
              </c:strCache>
            </c:strRef>
          </c:tx>
          <c:val>
            <c:numRef>
              <c:f>'Evolución del PBI'!$C$15:$C$27</c:f>
              <c:numCache>
                <c:formatCode>#,##0</c:formatCode>
                <c:ptCount val="13"/>
                <c:pt idx="0">
                  <c:v>451548744800</c:v>
                </c:pt>
                <c:pt idx="1">
                  <c:v>491452291500</c:v>
                </c:pt>
                <c:pt idx="2">
                  <c:v>535828336500</c:v>
                </c:pt>
                <c:pt idx="3">
                  <c:v>585116447000</c:v>
                </c:pt>
                <c:pt idx="4">
                  <c:v>634283013000</c:v>
                </c:pt>
                <c:pt idx="5">
                  <c:v>684807291000</c:v>
                </c:pt>
                <c:pt idx="6">
                  <c:v>705864742000</c:v>
                </c:pt>
                <c:pt idx="7">
                  <c:v>706217847000</c:v>
                </c:pt>
                <c:pt idx="8">
                  <c:v>772966580000</c:v>
                </c:pt>
                <c:pt idx="9">
                  <c:v>837791047000</c:v>
                </c:pt>
                <c:pt idx="10">
                  <c:v>844508122000</c:v>
                </c:pt>
                <c:pt idx="11">
                  <c:v>868875153000</c:v>
                </c:pt>
                <c:pt idx="12">
                  <c:v>872816418300</c:v>
                </c:pt>
              </c:numCache>
            </c:numRef>
          </c:val>
        </c:ser>
        <c:marker val="1"/>
        <c:axId val="175398912"/>
        <c:axId val="175400832"/>
      </c:lineChart>
      <c:catAx>
        <c:axId val="175398912"/>
        <c:scaling>
          <c:orientation val="minMax"/>
        </c:scaling>
        <c:axPos val="b"/>
        <c:tickLblPos val="nextTo"/>
        <c:crossAx val="175400832"/>
        <c:crosses val="autoZero"/>
        <c:auto val="1"/>
        <c:lblAlgn val="ctr"/>
        <c:lblOffset val="100"/>
      </c:catAx>
      <c:valAx>
        <c:axId val="175400832"/>
        <c:scaling>
          <c:orientation val="minMax"/>
        </c:scaling>
        <c:axPos val="l"/>
        <c:majorGridlines/>
        <c:numFmt formatCode="#,##0" sourceLinked="1"/>
        <c:tickLblPos val="nextTo"/>
        <c:crossAx val="175398912"/>
        <c:crosses val="autoZero"/>
        <c:crossBetween val="between"/>
      </c:valAx>
    </c:plotArea>
    <c:legend>
      <c:legendPos val="r"/>
      <c:layout/>
    </c:legend>
    <c:plotVisOnly val="1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chart>
    <c:plotArea>
      <c:layout/>
      <c:lineChart>
        <c:grouping val="standard"/>
        <c:ser>
          <c:idx val="0"/>
          <c:order val="0"/>
          <c:tx>
            <c:strRef>
              <c:f>Inflación!$B$2</c:f>
              <c:strCache>
                <c:ptCount val="1"/>
                <c:pt idx="0">
                  <c:v>Convertibilidad 
1990-2001</c:v>
                </c:pt>
              </c:strCache>
            </c:strRef>
          </c:tx>
          <c:val>
            <c:numRef>
              <c:f>Inflación!$B$3:$B$14</c:f>
              <c:numCache>
                <c:formatCode>0.0</c:formatCode>
                <c:ptCount val="12"/>
                <c:pt idx="0">
                  <c:v>2314</c:v>
                </c:pt>
                <c:pt idx="1">
                  <c:v>171.7</c:v>
                </c:pt>
                <c:pt idx="2">
                  <c:v>24.9</c:v>
                </c:pt>
                <c:pt idx="3">
                  <c:v>10.6</c:v>
                </c:pt>
                <c:pt idx="4">
                  <c:v>4.2</c:v>
                </c:pt>
                <c:pt idx="5">
                  <c:v>3.4</c:v>
                </c:pt>
                <c:pt idx="6">
                  <c:v>0.2</c:v>
                </c:pt>
                <c:pt idx="7">
                  <c:v>0.5</c:v>
                </c:pt>
                <c:pt idx="8">
                  <c:v>0.9</c:v>
                </c:pt>
                <c:pt idx="9">
                  <c:v>-1.2</c:v>
                </c:pt>
                <c:pt idx="10">
                  <c:v>-0.9</c:v>
                </c:pt>
                <c:pt idx="11">
                  <c:v>-1.1000000000000001</c:v>
                </c:pt>
              </c:numCache>
            </c:numRef>
          </c:val>
        </c:ser>
        <c:ser>
          <c:idx val="1"/>
          <c:order val="1"/>
          <c:tx>
            <c:strRef>
              <c:f>Inflación!$C$2</c:f>
              <c:strCache>
                <c:ptCount val="1"/>
                <c:pt idx="0">
                  <c:v>Neodesarrollismo 
2002-2012</c:v>
                </c:pt>
              </c:strCache>
            </c:strRef>
          </c:tx>
          <c:val>
            <c:numRef>
              <c:f>Inflación!$C$3:$C$14</c:f>
              <c:numCache>
                <c:formatCode>General</c:formatCode>
                <c:ptCount val="12"/>
                <c:pt idx="0" formatCode="#,##0.00">
                  <c:v>25.9</c:v>
                </c:pt>
                <c:pt idx="1">
                  <c:v>13.4</c:v>
                </c:pt>
                <c:pt idx="2">
                  <c:v>4.4000000000000004</c:v>
                </c:pt>
                <c:pt idx="3">
                  <c:v>9.6</c:v>
                </c:pt>
                <c:pt idx="4">
                  <c:v>10.9</c:v>
                </c:pt>
                <c:pt idx="5">
                  <c:v>8.8000000000000007</c:v>
                </c:pt>
                <c:pt idx="6">
                  <c:v>8.6</c:v>
                </c:pt>
                <c:pt idx="7">
                  <c:v>6.3</c:v>
                </c:pt>
                <c:pt idx="8">
                  <c:v>10.8</c:v>
                </c:pt>
                <c:pt idx="9">
                  <c:v>9.5</c:v>
                </c:pt>
                <c:pt idx="10">
                  <c:v>10</c:v>
                </c:pt>
                <c:pt idx="11">
                  <c:v>10.6</c:v>
                </c:pt>
              </c:numCache>
            </c:numRef>
          </c:val>
        </c:ser>
        <c:marker val="1"/>
        <c:axId val="175391872"/>
        <c:axId val="185284864"/>
      </c:lineChart>
      <c:catAx>
        <c:axId val="175391872"/>
        <c:scaling>
          <c:orientation val="minMax"/>
        </c:scaling>
        <c:axPos val="b"/>
        <c:tickLblPos val="nextTo"/>
        <c:crossAx val="185284864"/>
        <c:crosses val="autoZero"/>
        <c:auto val="1"/>
        <c:lblAlgn val="ctr"/>
        <c:lblOffset val="100"/>
      </c:catAx>
      <c:valAx>
        <c:axId val="185284864"/>
        <c:scaling>
          <c:orientation val="minMax"/>
        </c:scaling>
        <c:axPos val="l"/>
        <c:majorGridlines/>
        <c:numFmt formatCode="0.0" sourceLinked="1"/>
        <c:tickLblPos val="nextTo"/>
        <c:crossAx val="175391872"/>
        <c:crosses val="autoZero"/>
        <c:crossBetween val="between"/>
      </c:valAx>
    </c:plotArea>
    <c:legend>
      <c:legendPos val="r"/>
      <c:layout/>
    </c:legend>
    <c:plotVisOnly val="1"/>
  </c:chart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chart>
    <c:plotArea>
      <c:layout/>
      <c:lineChart>
        <c:grouping val="standard"/>
        <c:ser>
          <c:idx val="0"/>
          <c:order val="0"/>
          <c:tx>
            <c:strRef>
              <c:f>Inflación!$B$2</c:f>
              <c:strCache>
                <c:ptCount val="1"/>
                <c:pt idx="0">
                  <c:v>Convertibilidad 
1990-2001</c:v>
                </c:pt>
              </c:strCache>
            </c:strRef>
          </c:tx>
          <c:val>
            <c:numRef>
              <c:f>Inflación!$B$5:$B$14</c:f>
              <c:numCache>
                <c:formatCode>0.0</c:formatCode>
                <c:ptCount val="10"/>
                <c:pt idx="0">
                  <c:v>24.9</c:v>
                </c:pt>
                <c:pt idx="1">
                  <c:v>10.6</c:v>
                </c:pt>
                <c:pt idx="2">
                  <c:v>4.2</c:v>
                </c:pt>
                <c:pt idx="3">
                  <c:v>3.4</c:v>
                </c:pt>
                <c:pt idx="4">
                  <c:v>0.2</c:v>
                </c:pt>
                <c:pt idx="5">
                  <c:v>0.5</c:v>
                </c:pt>
                <c:pt idx="6">
                  <c:v>0.9</c:v>
                </c:pt>
                <c:pt idx="7">
                  <c:v>-1.2</c:v>
                </c:pt>
                <c:pt idx="8">
                  <c:v>-0.9</c:v>
                </c:pt>
                <c:pt idx="9">
                  <c:v>-1.1000000000000001</c:v>
                </c:pt>
              </c:numCache>
            </c:numRef>
          </c:val>
        </c:ser>
        <c:ser>
          <c:idx val="1"/>
          <c:order val="1"/>
          <c:tx>
            <c:strRef>
              <c:f>Inflación!$C$2</c:f>
              <c:strCache>
                <c:ptCount val="1"/>
                <c:pt idx="0">
                  <c:v>Neodesarrollismo 
2002-2012</c:v>
                </c:pt>
              </c:strCache>
            </c:strRef>
          </c:tx>
          <c:val>
            <c:numRef>
              <c:f>Inflación!$C$5:$C$14</c:f>
              <c:numCache>
                <c:formatCode>General</c:formatCode>
                <c:ptCount val="10"/>
                <c:pt idx="0">
                  <c:v>4.4000000000000004</c:v>
                </c:pt>
                <c:pt idx="1">
                  <c:v>9.6</c:v>
                </c:pt>
                <c:pt idx="2">
                  <c:v>10.9</c:v>
                </c:pt>
                <c:pt idx="3">
                  <c:v>8.8000000000000007</c:v>
                </c:pt>
                <c:pt idx="4">
                  <c:v>8.6</c:v>
                </c:pt>
                <c:pt idx="5">
                  <c:v>6.3</c:v>
                </c:pt>
                <c:pt idx="6">
                  <c:v>10.8</c:v>
                </c:pt>
                <c:pt idx="7">
                  <c:v>9.5</c:v>
                </c:pt>
                <c:pt idx="8">
                  <c:v>10</c:v>
                </c:pt>
                <c:pt idx="9">
                  <c:v>10.6</c:v>
                </c:pt>
              </c:numCache>
            </c:numRef>
          </c:val>
        </c:ser>
        <c:marker val="1"/>
        <c:axId val="185541760"/>
        <c:axId val="185543680"/>
      </c:lineChart>
      <c:catAx>
        <c:axId val="185541760"/>
        <c:scaling>
          <c:orientation val="minMax"/>
        </c:scaling>
        <c:axPos val="b"/>
        <c:tickLblPos val="nextTo"/>
        <c:crossAx val="185543680"/>
        <c:crosses val="autoZero"/>
        <c:auto val="1"/>
        <c:lblAlgn val="ctr"/>
        <c:lblOffset val="100"/>
      </c:catAx>
      <c:valAx>
        <c:axId val="185543680"/>
        <c:scaling>
          <c:orientation val="minMax"/>
        </c:scaling>
        <c:axPos val="l"/>
        <c:majorGridlines/>
        <c:numFmt formatCode="0.0" sourceLinked="1"/>
        <c:tickLblPos val="nextTo"/>
        <c:crossAx val="185541760"/>
        <c:crosses val="autoZero"/>
        <c:crossBetween val="between"/>
      </c:valAx>
    </c:plotArea>
    <c:legend>
      <c:legendPos val="r"/>
      <c:layout/>
    </c:legend>
    <c:plotVisOnly val="1"/>
  </c:chart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'Tasa de Crecimiento'!$B$2</c:f>
              <c:strCache>
                <c:ptCount val="1"/>
                <c:pt idx="0">
                  <c:v>Convertibilidad 
1990-2001</c:v>
                </c:pt>
              </c:strCache>
            </c:strRef>
          </c:tx>
          <c:val>
            <c:numRef>
              <c:f>'Tasa de Crecimiento'!$B$3:$B$14</c:f>
              <c:numCache>
                <c:formatCode>0.0</c:formatCode>
                <c:ptCount val="12"/>
                <c:pt idx="0">
                  <c:v>-2.4</c:v>
                </c:pt>
                <c:pt idx="1">
                  <c:v>12.669710086610774</c:v>
                </c:pt>
                <c:pt idx="2">
                  <c:v>11.940774735058103</c:v>
                </c:pt>
                <c:pt idx="3">
                  <c:v>5.9069195011039355</c:v>
                </c:pt>
                <c:pt idx="4">
                  <c:v>5.8362006979246539</c:v>
                </c:pt>
                <c:pt idx="5">
                  <c:v>-2.8452096151704409</c:v>
                </c:pt>
                <c:pt idx="6">
                  <c:v>5.5266898226924877</c:v>
                </c:pt>
                <c:pt idx="7">
                  <c:v>8.111046773970898</c:v>
                </c:pt>
                <c:pt idx="8">
                  <c:v>3.8501788655090019</c:v>
                </c:pt>
                <c:pt idx="9">
                  <c:v>-3.3854570544034512</c:v>
                </c:pt>
                <c:pt idx="10">
                  <c:v>-0.78899892900855528</c:v>
                </c:pt>
                <c:pt idx="11">
                  <c:v>-4.4088396959569787</c:v>
                </c:pt>
              </c:numCache>
            </c:numRef>
          </c:val>
        </c:ser>
        <c:ser>
          <c:idx val="1"/>
          <c:order val="1"/>
          <c:tx>
            <c:strRef>
              <c:f>'Tasa de Crecimiento'!$C$2</c:f>
              <c:strCache>
                <c:ptCount val="1"/>
                <c:pt idx="0">
                  <c:v>Neodesarrollismo 
2002-2012</c:v>
                </c:pt>
              </c:strCache>
            </c:strRef>
          </c:tx>
          <c:val>
            <c:numRef>
              <c:f>'Tasa de Crecimiento'!$C$3:$C$14</c:f>
              <c:numCache>
                <c:formatCode>0</c:formatCode>
                <c:ptCount val="12"/>
                <c:pt idx="0">
                  <c:v>-10.894484811485128</c:v>
                </c:pt>
                <c:pt idx="1">
                  <c:v>8.8370407756695357</c:v>
                </c:pt>
                <c:pt idx="2">
                  <c:v>9.029573321258999</c:v>
                </c:pt>
                <c:pt idx="3">
                  <c:v>9.1984889828610186</c:v>
                </c:pt>
                <c:pt idx="4">
                  <c:v>8.4028685660924474</c:v>
                </c:pt>
                <c:pt idx="5">
                  <c:v>7.965573247978508</c:v>
                </c:pt>
                <c:pt idx="6">
                  <c:v>3.0749455031722217</c:v>
                </c:pt>
                <c:pt idx="7">
                  <c:v>5.0024456385155958E-2</c:v>
                </c:pt>
                <c:pt idx="8">
                  <c:v>9.451578331466326</c:v>
                </c:pt>
                <c:pt idx="9">
                  <c:v>8.3864514556373226</c:v>
                </c:pt>
                <c:pt idx="10">
                  <c:v>0.80176017922999332</c:v>
                </c:pt>
                <c:pt idx="11">
                  <c:v>2.8853518829745406</c:v>
                </c:pt>
              </c:numCache>
            </c:numRef>
          </c:val>
        </c:ser>
        <c:dLbls>
          <c:showVal val="1"/>
        </c:dLbls>
        <c:gapWidth val="75"/>
        <c:axId val="185579008"/>
        <c:axId val="185620736"/>
      </c:barChart>
      <c:catAx>
        <c:axId val="185579008"/>
        <c:scaling>
          <c:orientation val="minMax"/>
        </c:scaling>
        <c:axPos val="b"/>
        <c:majorTickMark val="none"/>
        <c:tickLblPos val="nextTo"/>
        <c:crossAx val="185620736"/>
        <c:crosses val="autoZero"/>
        <c:auto val="1"/>
        <c:lblAlgn val="ctr"/>
        <c:lblOffset val="100"/>
      </c:catAx>
      <c:valAx>
        <c:axId val="185620736"/>
        <c:scaling>
          <c:orientation val="minMax"/>
        </c:scaling>
        <c:axPos val="l"/>
        <c:numFmt formatCode="0.0" sourceLinked="1"/>
        <c:majorTickMark val="none"/>
        <c:tickLblPos val="nextTo"/>
        <c:crossAx val="185579008"/>
        <c:crosses val="autoZero"/>
        <c:crossBetween val="between"/>
      </c:valAx>
    </c:plotArea>
    <c:legend>
      <c:legendPos val="b"/>
      <c:layout/>
    </c:legend>
    <c:plotVisOnly val="1"/>
  </c:chart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chart>
    <c:plotArea>
      <c:layout/>
      <c:lineChart>
        <c:grouping val="standard"/>
        <c:ser>
          <c:idx val="0"/>
          <c:order val="0"/>
          <c:tx>
            <c:strRef>
              <c:f>'Indicadores de Distribución'!$B$4</c:f>
              <c:strCache>
                <c:ptCount val="1"/>
                <c:pt idx="0">
                  <c:v>Convertibilidad 1991-2001</c:v>
                </c:pt>
              </c:strCache>
            </c:strRef>
          </c:tx>
          <c:cat>
            <c:strRef>
              <c:f>'Indicadores de Distribución'!$A$5:$A$16</c:f>
              <c:strCache>
                <c:ptCount val="12"/>
                <c:pt idx="0">
                  <c:v>1990/2002</c:v>
                </c:pt>
                <c:pt idx="1">
                  <c:v>1991/2003</c:v>
                </c:pt>
                <c:pt idx="2">
                  <c:v>1992/2004</c:v>
                </c:pt>
                <c:pt idx="3">
                  <c:v>1993/2005</c:v>
                </c:pt>
                <c:pt idx="4">
                  <c:v>1994/2006</c:v>
                </c:pt>
                <c:pt idx="5">
                  <c:v>1995/2007</c:v>
                </c:pt>
                <c:pt idx="6">
                  <c:v>1996/2008</c:v>
                </c:pt>
                <c:pt idx="7">
                  <c:v>1997/2009</c:v>
                </c:pt>
                <c:pt idx="8">
                  <c:v>1998/2010</c:v>
                </c:pt>
                <c:pt idx="9">
                  <c:v>1999/2011</c:v>
                </c:pt>
                <c:pt idx="10">
                  <c:v>2000/2012</c:v>
                </c:pt>
                <c:pt idx="11">
                  <c:v>2001/2013</c:v>
                </c:pt>
              </c:strCache>
            </c:strRef>
          </c:cat>
          <c:val>
            <c:numRef>
              <c:f>'Indicadores de Distribución'!$B$5:$B$16</c:f>
              <c:numCache>
                <c:formatCode>#,##0.00</c:formatCode>
                <c:ptCount val="12"/>
                <c:pt idx="0">
                  <c:v>141352368714.70001</c:v>
                </c:pt>
                <c:pt idx="1">
                  <c:v>189719989668.10001</c:v>
                </c:pt>
                <c:pt idx="2">
                  <c:v>228779382768.20001</c:v>
                </c:pt>
                <c:pt idx="3">
                  <c:v>236753563469.89999</c:v>
                </c:pt>
                <c:pt idx="4">
                  <c:v>257440000000</c:v>
                </c:pt>
                <c:pt idx="5">
                  <c:v>258031750000</c:v>
                </c:pt>
                <c:pt idx="6">
                  <c:v>272149750000</c:v>
                </c:pt>
                <c:pt idx="7">
                  <c:v>292859000000</c:v>
                </c:pt>
                <c:pt idx="8">
                  <c:v>298948250000</c:v>
                </c:pt>
                <c:pt idx="9">
                  <c:v>283523000000</c:v>
                </c:pt>
                <c:pt idx="10">
                  <c:v>284203750000</c:v>
                </c:pt>
                <c:pt idx="11">
                  <c:v>268696750000</c:v>
                </c:pt>
              </c:numCache>
            </c:numRef>
          </c:val>
        </c:ser>
        <c:ser>
          <c:idx val="1"/>
          <c:order val="1"/>
          <c:tx>
            <c:strRef>
              <c:f>'Indicadores de Distribución'!$C$4</c:f>
              <c:strCache>
                <c:ptCount val="1"/>
                <c:pt idx="0">
                  <c:v>Neodesarrollismo 2003 -2013</c:v>
                </c:pt>
              </c:strCache>
            </c:strRef>
          </c:tx>
          <c:cat>
            <c:strRef>
              <c:f>'Indicadores de Distribución'!$A$5:$A$16</c:f>
              <c:strCache>
                <c:ptCount val="12"/>
                <c:pt idx="0">
                  <c:v>1990/2002</c:v>
                </c:pt>
                <c:pt idx="1">
                  <c:v>1991/2003</c:v>
                </c:pt>
                <c:pt idx="2">
                  <c:v>1992/2004</c:v>
                </c:pt>
                <c:pt idx="3">
                  <c:v>1993/2005</c:v>
                </c:pt>
                <c:pt idx="4">
                  <c:v>1994/2006</c:v>
                </c:pt>
                <c:pt idx="5">
                  <c:v>1995/2007</c:v>
                </c:pt>
                <c:pt idx="6">
                  <c:v>1996/2008</c:v>
                </c:pt>
                <c:pt idx="7">
                  <c:v>1997/2009</c:v>
                </c:pt>
                <c:pt idx="8">
                  <c:v>1998/2010</c:v>
                </c:pt>
                <c:pt idx="9">
                  <c:v>1999/2011</c:v>
                </c:pt>
                <c:pt idx="10">
                  <c:v>2000/2012</c:v>
                </c:pt>
                <c:pt idx="11">
                  <c:v>2001/2013</c:v>
                </c:pt>
              </c:strCache>
            </c:strRef>
          </c:cat>
          <c:val>
            <c:numRef>
              <c:f>'Indicadores de Distribución'!$C$5:$C$16</c:f>
              <c:numCache>
                <c:formatCode>#,##0</c:formatCode>
                <c:ptCount val="12"/>
                <c:pt idx="0">
                  <c:v>97724513456</c:v>
                </c:pt>
                <c:pt idx="1">
                  <c:v>127586251761</c:v>
                </c:pt>
                <c:pt idx="2">
                  <c:v>181873056797</c:v>
                </c:pt>
                <c:pt idx="3">
                  <c:v>220813784300</c:v>
                </c:pt>
                <c:pt idx="4">
                  <c:v>262666517347</c:v>
                </c:pt>
                <c:pt idx="5">
                  <c:v>329761480066.79999</c:v>
                </c:pt>
                <c:pt idx="6">
                  <c:v>403781994528</c:v>
                </c:pt>
                <c:pt idx="7">
                  <c:v>376627876888</c:v>
                </c:pt>
                <c:pt idx="8">
                  <c:v>461640242696</c:v>
                </c:pt>
                <c:pt idx="9">
                  <c:v>557890203658</c:v>
                </c:pt>
                <c:pt idx="10">
                  <c:v>604378456916</c:v>
                </c:pt>
                <c:pt idx="11">
                  <c:v>614383517370</c:v>
                </c:pt>
              </c:numCache>
            </c:numRef>
          </c:val>
        </c:ser>
        <c:marker val="1"/>
        <c:axId val="186841344"/>
        <c:axId val="186996224"/>
      </c:lineChart>
      <c:catAx>
        <c:axId val="186841344"/>
        <c:scaling>
          <c:orientation val="minMax"/>
        </c:scaling>
        <c:axPos val="b"/>
        <c:tickLblPos val="nextTo"/>
        <c:crossAx val="186996224"/>
        <c:crosses val="autoZero"/>
        <c:auto val="1"/>
        <c:lblAlgn val="ctr"/>
        <c:lblOffset val="100"/>
      </c:catAx>
      <c:valAx>
        <c:axId val="186996224"/>
        <c:scaling>
          <c:orientation val="minMax"/>
        </c:scaling>
        <c:axPos val="l"/>
        <c:majorGridlines/>
        <c:numFmt formatCode="#,##0.00" sourceLinked="1"/>
        <c:tickLblPos val="nextTo"/>
        <c:crossAx val="186841344"/>
        <c:crosses val="autoZero"/>
        <c:crossBetween val="between"/>
      </c:valAx>
    </c:plotArea>
    <c:legend>
      <c:legendPos val="r"/>
      <c:layout/>
    </c:legend>
    <c:plotVisOnly val="1"/>
  </c:chart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chart>
    <c:plotArea>
      <c:layout/>
      <c:lineChart>
        <c:grouping val="standard"/>
        <c:ser>
          <c:idx val="0"/>
          <c:order val="0"/>
          <c:tx>
            <c:strRef>
              <c:f>'Indicadores de Distribución'!$B$19</c:f>
              <c:strCache>
                <c:ptCount val="1"/>
                <c:pt idx="0">
                  <c:v>Convertibilidad 1991-2001</c:v>
                </c:pt>
              </c:strCache>
            </c:strRef>
          </c:tx>
          <c:cat>
            <c:strRef>
              <c:f>'Indicadores de Distribución'!$A$20:$A$31</c:f>
              <c:strCache>
                <c:ptCount val="12"/>
                <c:pt idx="0">
                  <c:v>1990/2002</c:v>
                </c:pt>
                <c:pt idx="1">
                  <c:v>1991/2003</c:v>
                </c:pt>
                <c:pt idx="2">
                  <c:v>1992/2004</c:v>
                </c:pt>
                <c:pt idx="3">
                  <c:v>1993/2005</c:v>
                </c:pt>
                <c:pt idx="4">
                  <c:v>1994/2006</c:v>
                </c:pt>
                <c:pt idx="5">
                  <c:v>1995/2007</c:v>
                </c:pt>
                <c:pt idx="6">
                  <c:v>1996/2008</c:v>
                </c:pt>
                <c:pt idx="7">
                  <c:v>1997/2009</c:v>
                </c:pt>
                <c:pt idx="8">
                  <c:v>1998/2010</c:v>
                </c:pt>
                <c:pt idx="9">
                  <c:v>1999/2011</c:v>
                </c:pt>
                <c:pt idx="10">
                  <c:v>2000/2012</c:v>
                </c:pt>
                <c:pt idx="11">
                  <c:v>2001/2013</c:v>
                </c:pt>
              </c:strCache>
            </c:strRef>
          </c:cat>
          <c:val>
            <c:numRef>
              <c:f>'Indicadores de Distribución'!$B$20:$B$31</c:f>
              <c:numCache>
                <c:formatCode>#,##0</c:formatCode>
                <c:ptCount val="12"/>
                <c:pt idx="0">
                  <c:v>128264343330</c:v>
                </c:pt>
                <c:pt idx="1">
                  <c:v>144515063774</c:v>
                </c:pt>
                <c:pt idx="2">
                  <c:v>161771281998</c:v>
                </c:pt>
                <c:pt idx="3">
                  <c:v>171326981401</c:v>
                </c:pt>
                <c:pt idx="4">
                  <c:v>181325967885</c:v>
                </c:pt>
                <c:pt idx="5">
                  <c:v>176166864012</c:v>
                </c:pt>
                <c:pt idx="6">
                  <c:v>185903060157</c:v>
                </c:pt>
                <c:pt idx="7">
                  <c:v>200981744320</c:v>
                </c:pt>
                <c:pt idx="8">
                  <c:v>208719900963</c:v>
                </c:pt>
                <c:pt idx="9">
                  <c:v>201653778352</c:v>
                </c:pt>
                <c:pt idx="10">
                  <c:v>200062732201</c:v>
                </c:pt>
                <c:pt idx="11">
                  <c:v>191242287047</c:v>
                </c:pt>
              </c:numCache>
            </c:numRef>
          </c:val>
        </c:ser>
        <c:ser>
          <c:idx val="1"/>
          <c:order val="1"/>
          <c:tx>
            <c:strRef>
              <c:f>'Indicadores de Distribución'!$C$19</c:f>
              <c:strCache>
                <c:ptCount val="1"/>
                <c:pt idx="0">
                  <c:v>Neodesarrollismo 2003 -2013</c:v>
                </c:pt>
              </c:strCache>
            </c:strRef>
          </c:tx>
          <c:cat>
            <c:strRef>
              <c:f>'Indicadores de Distribución'!$A$20:$A$31</c:f>
              <c:strCache>
                <c:ptCount val="12"/>
                <c:pt idx="0">
                  <c:v>1990/2002</c:v>
                </c:pt>
                <c:pt idx="1">
                  <c:v>1991/2003</c:v>
                </c:pt>
                <c:pt idx="2">
                  <c:v>1992/2004</c:v>
                </c:pt>
                <c:pt idx="3">
                  <c:v>1993/2005</c:v>
                </c:pt>
                <c:pt idx="4">
                  <c:v>1994/2006</c:v>
                </c:pt>
                <c:pt idx="5">
                  <c:v>1995/2007</c:v>
                </c:pt>
                <c:pt idx="6">
                  <c:v>1996/2008</c:v>
                </c:pt>
                <c:pt idx="7">
                  <c:v>1997/2009</c:v>
                </c:pt>
                <c:pt idx="8">
                  <c:v>1998/2010</c:v>
                </c:pt>
                <c:pt idx="9">
                  <c:v>1999/2011</c:v>
                </c:pt>
                <c:pt idx="10">
                  <c:v>2000/2012</c:v>
                </c:pt>
                <c:pt idx="11">
                  <c:v>2001/2013</c:v>
                </c:pt>
              </c:strCache>
            </c:strRef>
          </c:cat>
          <c:val>
            <c:numRef>
              <c:f>'Indicadores de Distribución'!$C$20:$C$31</c:f>
              <c:numCache>
                <c:formatCode>#,##0</c:formatCode>
                <c:ptCount val="12"/>
                <c:pt idx="0">
                  <c:v>170407425131</c:v>
                </c:pt>
                <c:pt idx="1">
                  <c:v>185466398775</c:v>
                </c:pt>
                <c:pt idx="2">
                  <c:v>202213223239</c:v>
                </c:pt>
                <c:pt idx="3">
                  <c:v>220813784300</c:v>
                </c:pt>
                <c:pt idx="4">
                  <c:v>239368476371</c:v>
                </c:pt>
                <c:pt idx="5">
                  <c:v>258435547689</c:v>
                </c:pt>
                <c:pt idx="6">
                  <c:v>266382299941</c:v>
                </c:pt>
                <c:pt idx="7">
                  <c:v>266515556238</c:v>
                </c:pt>
                <c:pt idx="8">
                  <c:v>291705482802</c:v>
                </c:pt>
                <c:pt idx="9">
                  <c:v>316169221510</c:v>
                </c:pt>
                <c:pt idx="10">
                  <c:v>318704140427</c:v>
                </c:pt>
                <c:pt idx="11">
                  <c:v>327899876344</c:v>
                </c:pt>
              </c:numCache>
            </c:numRef>
          </c:val>
        </c:ser>
        <c:marker val="1"/>
        <c:axId val="183573888"/>
        <c:axId val="183927552"/>
      </c:lineChart>
      <c:catAx>
        <c:axId val="183573888"/>
        <c:scaling>
          <c:orientation val="minMax"/>
        </c:scaling>
        <c:axPos val="b"/>
        <c:tickLblPos val="nextTo"/>
        <c:crossAx val="183927552"/>
        <c:crosses val="autoZero"/>
        <c:auto val="1"/>
        <c:lblAlgn val="ctr"/>
        <c:lblOffset val="100"/>
      </c:catAx>
      <c:valAx>
        <c:axId val="183927552"/>
        <c:scaling>
          <c:orientation val="minMax"/>
        </c:scaling>
        <c:axPos val="l"/>
        <c:majorGridlines/>
        <c:numFmt formatCode="#,##0" sourceLinked="1"/>
        <c:tickLblPos val="nextTo"/>
        <c:crossAx val="183573888"/>
        <c:crosses val="autoZero"/>
        <c:crossBetween val="between"/>
      </c:valAx>
    </c:plotArea>
    <c:legend>
      <c:legendPos val="r"/>
      <c:layout/>
    </c:legend>
    <c:plotVisOnly val="1"/>
  </c:chart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chart>
    <c:plotArea>
      <c:layout/>
      <c:lineChart>
        <c:grouping val="standard"/>
        <c:ser>
          <c:idx val="0"/>
          <c:order val="0"/>
          <c:tx>
            <c:strRef>
              <c:f>'Indicadores de Distribución'!$B$35</c:f>
              <c:strCache>
                <c:ptCount val="1"/>
                <c:pt idx="0">
                  <c:v>Convertibilidad 1991-2001</c:v>
                </c:pt>
              </c:strCache>
            </c:strRef>
          </c:tx>
          <c:cat>
            <c:strRef>
              <c:f>'Indicadores de Distribución'!$A$36:$A$47</c:f>
              <c:strCache>
                <c:ptCount val="12"/>
                <c:pt idx="0">
                  <c:v>1990/2002</c:v>
                </c:pt>
                <c:pt idx="1">
                  <c:v>1991/2003</c:v>
                </c:pt>
                <c:pt idx="2">
                  <c:v>1992/2004</c:v>
                </c:pt>
                <c:pt idx="3">
                  <c:v>1993/2005</c:v>
                </c:pt>
                <c:pt idx="4">
                  <c:v>1994/2006</c:v>
                </c:pt>
                <c:pt idx="5">
                  <c:v>1995/2007</c:v>
                </c:pt>
                <c:pt idx="6">
                  <c:v>1996/2008</c:v>
                </c:pt>
                <c:pt idx="7">
                  <c:v>1997/2009</c:v>
                </c:pt>
                <c:pt idx="8">
                  <c:v>1998/2010</c:v>
                </c:pt>
                <c:pt idx="9">
                  <c:v>1999/2011</c:v>
                </c:pt>
                <c:pt idx="10">
                  <c:v>2000/2012</c:v>
                </c:pt>
                <c:pt idx="11">
                  <c:v>2001/2013</c:v>
                </c:pt>
              </c:strCache>
            </c:strRef>
          </c:cat>
          <c:val>
            <c:numRef>
              <c:f>'Indicadores de Distribución'!$B$36:$B$47</c:f>
              <c:numCache>
                <c:formatCode>0.00</c:formatCode>
                <c:ptCount val="12"/>
                <c:pt idx="0" formatCode="General">
                  <c:v>100</c:v>
                </c:pt>
                <c:pt idx="1">
                  <c:v>112.66971008629419</c:v>
                </c:pt>
                <c:pt idx="2">
                  <c:v>126.12334636274787</c:v>
                </c:pt>
                <c:pt idx="3">
                  <c:v>133.57335090408401</c:v>
                </c:pt>
                <c:pt idx="4">
                  <c:v>141.36895974158807</c:v>
                </c:pt>
                <c:pt idx="5">
                  <c:v>137.34671650620456</c:v>
                </c:pt>
                <c:pt idx="6">
                  <c:v>144.93744350969499</c:v>
                </c:pt>
                <c:pt idx="7">
                  <c:v>156.69338734531374</c:v>
                </c:pt>
                <c:pt idx="8">
                  <c:v>162.72636302826811</c:v>
                </c:pt>
                <c:pt idx="9">
                  <c:v>157.21733189182811</c:v>
                </c:pt>
                <c:pt idx="10">
                  <c:v>155.97688882737759</c:v>
                </c:pt>
                <c:pt idx="11">
                  <c:v>149.1001178363106</c:v>
                </c:pt>
              </c:numCache>
            </c:numRef>
          </c:val>
        </c:ser>
        <c:ser>
          <c:idx val="1"/>
          <c:order val="1"/>
          <c:tx>
            <c:strRef>
              <c:f>'Indicadores de Distribución'!$C$35</c:f>
              <c:strCache>
                <c:ptCount val="1"/>
                <c:pt idx="0">
                  <c:v>Neodesarrollismo 2003 -2013</c:v>
                </c:pt>
              </c:strCache>
            </c:strRef>
          </c:tx>
          <c:cat>
            <c:strRef>
              <c:f>'Indicadores de Distribución'!$A$36:$A$47</c:f>
              <c:strCache>
                <c:ptCount val="12"/>
                <c:pt idx="0">
                  <c:v>1990/2002</c:v>
                </c:pt>
                <c:pt idx="1">
                  <c:v>1991/2003</c:v>
                </c:pt>
                <c:pt idx="2">
                  <c:v>1992/2004</c:v>
                </c:pt>
                <c:pt idx="3">
                  <c:v>1993/2005</c:v>
                </c:pt>
                <c:pt idx="4">
                  <c:v>1994/2006</c:v>
                </c:pt>
                <c:pt idx="5">
                  <c:v>1995/2007</c:v>
                </c:pt>
                <c:pt idx="6">
                  <c:v>1996/2008</c:v>
                </c:pt>
                <c:pt idx="7">
                  <c:v>1997/2009</c:v>
                </c:pt>
                <c:pt idx="8">
                  <c:v>1998/2010</c:v>
                </c:pt>
                <c:pt idx="9">
                  <c:v>1999/2011</c:v>
                </c:pt>
                <c:pt idx="10">
                  <c:v>2000/2012</c:v>
                </c:pt>
                <c:pt idx="11">
                  <c:v>2001/2013</c:v>
                </c:pt>
              </c:strCache>
            </c:strRef>
          </c:cat>
          <c:val>
            <c:numRef>
              <c:f>'Indicadores de Distribución'!$C$36:$C$47</c:f>
              <c:numCache>
                <c:formatCode>0.00</c:formatCode>
                <c:ptCount val="12"/>
                <c:pt idx="0" formatCode="General">
                  <c:v>100</c:v>
                </c:pt>
                <c:pt idx="1">
                  <c:v>108.83704077590718</c:v>
                </c:pt>
                <c:pt idx="2">
                  <c:v>118.66456117363984</c:v>
                </c:pt>
                <c:pt idx="3">
                  <c:v>129.57990775944788</c:v>
                </c:pt>
                <c:pt idx="4">
                  <c:v>140.46833709680578</c:v>
                </c:pt>
                <c:pt idx="5">
                  <c:v>151.65744537852663</c:v>
                </c:pt>
                <c:pt idx="6">
                  <c:v>156.32082917526611</c:v>
                </c:pt>
                <c:pt idx="7">
                  <c:v>156.39902782001269</c:v>
                </c:pt>
                <c:pt idx="8">
                  <c:v>171.18120444443815</c:v>
                </c:pt>
                <c:pt idx="9">
                  <c:v>185.53723305598112</c:v>
                </c:pt>
                <c:pt idx="10">
                  <c:v>187.02479670824056</c:v>
                </c:pt>
                <c:pt idx="11">
                  <c:v>192.42112020173317</c:v>
                </c:pt>
              </c:numCache>
            </c:numRef>
          </c:val>
        </c:ser>
        <c:marker val="1"/>
        <c:axId val="183930240"/>
        <c:axId val="186124928"/>
      </c:lineChart>
      <c:catAx>
        <c:axId val="183930240"/>
        <c:scaling>
          <c:orientation val="minMax"/>
        </c:scaling>
        <c:axPos val="b"/>
        <c:tickLblPos val="nextTo"/>
        <c:crossAx val="186124928"/>
        <c:crosses val="autoZero"/>
        <c:auto val="1"/>
        <c:lblAlgn val="ctr"/>
        <c:lblOffset val="100"/>
      </c:catAx>
      <c:valAx>
        <c:axId val="186124928"/>
        <c:scaling>
          <c:orientation val="minMax"/>
        </c:scaling>
        <c:axPos val="l"/>
        <c:majorGridlines/>
        <c:numFmt formatCode="General" sourceLinked="1"/>
        <c:tickLblPos val="nextTo"/>
        <c:crossAx val="183930240"/>
        <c:crosses val="autoZero"/>
        <c:crossBetween val="between"/>
      </c:valAx>
    </c:plotArea>
    <c:legend>
      <c:legendPos val="r"/>
      <c:layout/>
    </c:legend>
    <c:plotVisOnly val="1"/>
  </c:chart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chart>
    <c:plotArea>
      <c:layout/>
      <c:lineChart>
        <c:grouping val="standard"/>
        <c:ser>
          <c:idx val="0"/>
          <c:order val="0"/>
          <c:tx>
            <c:strRef>
              <c:f>'Indicadores de Distribución'!$B$50</c:f>
              <c:strCache>
                <c:ptCount val="1"/>
                <c:pt idx="0">
                  <c:v>Convertibilidad 1991-2001</c:v>
                </c:pt>
              </c:strCache>
            </c:strRef>
          </c:tx>
          <c:cat>
            <c:strRef>
              <c:f>'Indicadores de Distribución'!$A$51:$A$62</c:f>
              <c:strCache>
                <c:ptCount val="12"/>
                <c:pt idx="0">
                  <c:v>1990/2002</c:v>
                </c:pt>
                <c:pt idx="1">
                  <c:v>1991/2003</c:v>
                </c:pt>
                <c:pt idx="2">
                  <c:v>1992/2004</c:v>
                </c:pt>
                <c:pt idx="3">
                  <c:v>1993/2005</c:v>
                </c:pt>
                <c:pt idx="4">
                  <c:v>1994/2006</c:v>
                </c:pt>
                <c:pt idx="5">
                  <c:v>1995/2007</c:v>
                </c:pt>
                <c:pt idx="6">
                  <c:v>1996/2008</c:v>
                </c:pt>
                <c:pt idx="7">
                  <c:v>1997/2009</c:v>
                </c:pt>
                <c:pt idx="8">
                  <c:v>1998/2010</c:v>
                </c:pt>
                <c:pt idx="9">
                  <c:v>1999/2011</c:v>
                </c:pt>
                <c:pt idx="10">
                  <c:v>2000/2012</c:v>
                </c:pt>
                <c:pt idx="11">
                  <c:v>2001/2013</c:v>
                </c:pt>
              </c:strCache>
            </c:strRef>
          </c:cat>
          <c:val>
            <c:numRef>
              <c:f>'Indicadores de Distribución'!$B$51:$B$62</c:f>
              <c:numCache>
                <c:formatCode>#,##0.00</c:formatCode>
                <c:ptCount val="12"/>
                <c:pt idx="0">
                  <c:v>4332.7</c:v>
                </c:pt>
                <c:pt idx="1">
                  <c:v>5736</c:v>
                </c:pt>
                <c:pt idx="2">
                  <c:v>6825</c:v>
                </c:pt>
                <c:pt idx="3">
                  <c:v>6971.1</c:v>
                </c:pt>
                <c:pt idx="4">
                  <c:v>7483.9</c:v>
                </c:pt>
                <c:pt idx="5">
                  <c:v>7407.6</c:v>
                </c:pt>
                <c:pt idx="6">
                  <c:v>7717.5</c:v>
                </c:pt>
                <c:pt idx="7">
                  <c:v>8205.5</c:v>
                </c:pt>
                <c:pt idx="8">
                  <c:v>8279</c:v>
                </c:pt>
                <c:pt idx="9">
                  <c:v>7764.7</c:v>
                </c:pt>
                <c:pt idx="10">
                  <c:v>7701.4</c:v>
                </c:pt>
                <c:pt idx="11">
                  <c:v>7208.8</c:v>
                </c:pt>
              </c:numCache>
            </c:numRef>
          </c:val>
        </c:ser>
        <c:ser>
          <c:idx val="1"/>
          <c:order val="1"/>
          <c:tx>
            <c:strRef>
              <c:f>'Indicadores de Distribución'!$C$50</c:f>
              <c:strCache>
                <c:ptCount val="1"/>
                <c:pt idx="0">
                  <c:v>Neodesarrollismo 2003 -2013</c:v>
                </c:pt>
              </c:strCache>
            </c:strRef>
          </c:tx>
          <c:cat>
            <c:strRef>
              <c:f>'Indicadores de Distribución'!$A$51:$A$62</c:f>
              <c:strCache>
                <c:ptCount val="12"/>
                <c:pt idx="0">
                  <c:v>1990/2002</c:v>
                </c:pt>
                <c:pt idx="1">
                  <c:v>1991/2003</c:v>
                </c:pt>
                <c:pt idx="2">
                  <c:v>1992/2004</c:v>
                </c:pt>
                <c:pt idx="3">
                  <c:v>1993/2005</c:v>
                </c:pt>
                <c:pt idx="4">
                  <c:v>1994/2006</c:v>
                </c:pt>
                <c:pt idx="5">
                  <c:v>1995/2007</c:v>
                </c:pt>
                <c:pt idx="6">
                  <c:v>1996/2008</c:v>
                </c:pt>
                <c:pt idx="7">
                  <c:v>1997/2009</c:v>
                </c:pt>
                <c:pt idx="8">
                  <c:v>1998/2010</c:v>
                </c:pt>
                <c:pt idx="9">
                  <c:v>1999/2011</c:v>
                </c:pt>
                <c:pt idx="10">
                  <c:v>2000/2012</c:v>
                </c:pt>
                <c:pt idx="11">
                  <c:v>2001/2013</c:v>
                </c:pt>
              </c:strCache>
            </c:strRef>
          </c:cat>
          <c:val>
            <c:numRef>
              <c:f>'Indicadores de Distribución'!$C$51:$C$62</c:f>
              <c:numCache>
                <c:formatCode>#,##0.00</c:formatCode>
                <c:ptCount val="12"/>
                <c:pt idx="0">
                  <c:v>2711.9</c:v>
                </c:pt>
                <c:pt idx="1">
                  <c:v>3413.1</c:v>
                </c:pt>
                <c:pt idx="2">
                  <c:v>4784.7</c:v>
                </c:pt>
                <c:pt idx="3">
                  <c:v>5767.7</c:v>
                </c:pt>
                <c:pt idx="4">
                  <c:v>6783.7</c:v>
                </c:pt>
                <c:pt idx="5">
                  <c:v>8384.2000000000007</c:v>
                </c:pt>
                <c:pt idx="6">
                  <c:v>10233</c:v>
                </c:pt>
                <c:pt idx="7">
                  <c:v>9456.7999999999993</c:v>
                </c:pt>
                <c:pt idx="8">
                  <c:v>11460.4</c:v>
                </c:pt>
                <c:pt idx="9">
                  <c:v>13693.7</c:v>
                </c:pt>
                <c:pt idx="10">
                  <c:v>14679.9</c:v>
                </c:pt>
                <c:pt idx="11">
                  <c:v>14715.2</c:v>
                </c:pt>
              </c:numCache>
            </c:numRef>
          </c:val>
        </c:ser>
        <c:marker val="1"/>
        <c:axId val="184406400"/>
        <c:axId val="187836672"/>
      </c:lineChart>
      <c:catAx>
        <c:axId val="184406400"/>
        <c:scaling>
          <c:orientation val="minMax"/>
        </c:scaling>
        <c:axPos val="b"/>
        <c:tickLblPos val="nextTo"/>
        <c:crossAx val="187836672"/>
        <c:crosses val="autoZero"/>
        <c:auto val="1"/>
        <c:lblAlgn val="ctr"/>
        <c:lblOffset val="100"/>
      </c:catAx>
      <c:valAx>
        <c:axId val="187836672"/>
        <c:scaling>
          <c:orientation val="minMax"/>
        </c:scaling>
        <c:axPos val="l"/>
        <c:majorGridlines/>
        <c:numFmt formatCode="#,##0.00" sourceLinked="1"/>
        <c:tickLblPos val="nextTo"/>
        <c:crossAx val="184406400"/>
        <c:crosses val="autoZero"/>
        <c:crossBetween val="between"/>
      </c:valAx>
    </c:plotArea>
    <c:legend>
      <c:legendPos val="r"/>
      <c:layout/>
    </c:legend>
    <c:plotVisOnly val="1"/>
  </c:chart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chart>
    <c:plotArea>
      <c:layout/>
      <c:lineChart>
        <c:grouping val="standard"/>
        <c:ser>
          <c:idx val="0"/>
          <c:order val="0"/>
          <c:tx>
            <c:strRef>
              <c:f>'Indicadores de Distribución'!$B$65</c:f>
              <c:strCache>
                <c:ptCount val="1"/>
                <c:pt idx="0">
                  <c:v>Convertibilidad 1991-2001</c:v>
                </c:pt>
              </c:strCache>
            </c:strRef>
          </c:tx>
          <c:cat>
            <c:strRef>
              <c:f>'Indicadores de Distribución'!$A$66:$A$77</c:f>
              <c:strCache>
                <c:ptCount val="12"/>
                <c:pt idx="0">
                  <c:v>1990/2002</c:v>
                </c:pt>
                <c:pt idx="1">
                  <c:v>1991/2003</c:v>
                </c:pt>
                <c:pt idx="2">
                  <c:v>1992/2004</c:v>
                </c:pt>
                <c:pt idx="3">
                  <c:v>1993/2005</c:v>
                </c:pt>
                <c:pt idx="4">
                  <c:v>1994/2006</c:v>
                </c:pt>
                <c:pt idx="5">
                  <c:v>1995/2007</c:v>
                </c:pt>
                <c:pt idx="6">
                  <c:v>1996/2008</c:v>
                </c:pt>
                <c:pt idx="7">
                  <c:v>1997/2009</c:v>
                </c:pt>
                <c:pt idx="8">
                  <c:v>1998/2010</c:v>
                </c:pt>
                <c:pt idx="9">
                  <c:v>1999/2011</c:v>
                </c:pt>
                <c:pt idx="10">
                  <c:v>2000/2012</c:v>
                </c:pt>
                <c:pt idx="11">
                  <c:v>2001/2013</c:v>
                </c:pt>
              </c:strCache>
            </c:strRef>
          </c:cat>
          <c:val>
            <c:numRef>
              <c:f>'Indicadores de Distribución'!$B$66:$B$77</c:f>
              <c:numCache>
                <c:formatCode>#,##0.00</c:formatCode>
                <c:ptCount val="12"/>
                <c:pt idx="0">
                  <c:v>100</c:v>
                </c:pt>
                <c:pt idx="1">
                  <c:v>132.38857986936551</c:v>
                </c:pt>
                <c:pt idx="2">
                  <c:v>157.52302259561014</c:v>
                </c:pt>
                <c:pt idx="3">
                  <c:v>160.895053892492</c:v>
                </c:pt>
                <c:pt idx="4">
                  <c:v>172.73062986128741</c:v>
                </c:pt>
                <c:pt idx="5">
                  <c:v>170.96960324970573</c:v>
                </c:pt>
                <c:pt idx="6">
                  <c:v>178.12218708888224</c:v>
                </c:pt>
                <c:pt idx="7">
                  <c:v>189.38537170817273</c:v>
                </c:pt>
                <c:pt idx="8">
                  <c:v>191.08177348997162</c:v>
                </c:pt>
                <c:pt idx="9">
                  <c:v>179.21157707664969</c:v>
                </c:pt>
                <c:pt idx="10">
                  <c:v>177.75059431763103</c:v>
                </c:pt>
                <c:pt idx="11">
                  <c:v>166.38124033512591</c:v>
                </c:pt>
              </c:numCache>
            </c:numRef>
          </c:val>
        </c:ser>
        <c:ser>
          <c:idx val="1"/>
          <c:order val="1"/>
          <c:tx>
            <c:strRef>
              <c:f>'Indicadores de Distribución'!$C$65</c:f>
              <c:strCache>
                <c:ptCount val="1"/>
                <c:pt idx="0">
                  <c:v>Neodesarrollismo 2003 -2013</c:v>
                </c:pt>
              </c:strCache>
            </c:strRef>
          </c:tx>
          <c:cat>
            <c:strRef>
              <c:f>'Indicadores de Distribución'!$A$66:$A$77</c:f>
              <c:strCache>
                <c:ptCount val="12"/>
                <c:pt idx="0">
                  <c:v>1990/2002</c:v>
                </c:pt>
                <c:pt idx="1">
                  <c:v>1991/2003</c:v>
                </c:pt>
                <c:pt idx="2">
                  <c:v>1992/2004</c:v>
                </c:pt>
                <c:pt idx="3">
                  <c:v>1993/2005</c:v>
                </c:pt>
                <c:pt idx="4">
                  <c:v>1994/2006</c:v>
                </c:pt>
                <c:pt idx="5">
                  <c:v>1995/2007</c:v>
                </c:pt>
                <c:pt idx="6">
                  <c:v>1996/2008</c:v>
                </c:pt>
                <c:pt idx="7">
                  <c:v>1997/2009</c:v>
                </c:pt>
                <c:pt idx="8">
                  <c:v>1998/2010</c:v>
                </c:pt>
                <c:pt idx="9">
                  <c:v>1999/2011</c:v>
                </c:pt>
                <c:pt idx="10">
                  <c:v>2000/2012</c:v>
                </c:pt>
                <c:pt idx="11">
                  <c:v>2001/2013</c:v>
                </c:pt>
              </c:strCache>
            </c:strRef>
          </c:cat>
          <c:val>
            <c:numRef>
              <c:f>'Indicadores de Distribución'!$C$66:$C$77</c:f>
              <c:numCache>
                <c:formatCode>#,##0.00</c:formatCode>
                <c:ptCount val="12"/>
                <c:pt idx="0">
                  <c:v>100</c:v>
                </c:pt>
                <c:pt idx="1">
                  <c:v>125.85641063461041</c:v>
                </c:pt>
                <c:pt idx="2">
                  <c:v>176.43349681035437</c:v>
                </c:pt>
                <c:pt idx="3">
                  <c:v>212.68114605995794</c:v>
                </c:pt>
                <c:pt idx="4">
                  <c:v>250.14565433828682</c:v>
                </c:pt>
                <c:pt idx="5">
                  <c:v>309.16331723146135</c:v>
                </c:pt>
                <c:pt idx="6">
                  <c:v>377.33692245289279</c:v>
                </c:pt>
                <c:pt idx="7">
                  <c:v>348.71492311663405</c:v>
                </c:pt>
                <c:pt idx="8">
                  <c:v>422.59670341826762</c:v>
                </c:pt>
                <c:pt idx="9">
                  <c:v>504.94856005014935</c:v>
                </c:pt>
                <c:pt idx="10">
                  <c:v>541.31420775102322</c:v>
                </c:pt>
                <c:pt idx="11">
                  <c:v>542.61587816659903</c:v>
                </c:pt>
              </c:numCache>
            </c:numRef>
          </c:val>
        </c:ser>
        <c:marker val="1"/>
        <c:axId val="189295616"/>
        <c:axId val="208301440"/>
      </c:lineChart>
      <c:catAx>
        <c:axId val="189295616"/>
        <c:scaling>
          <c:orientation val="minMax"/>
        </c:scaling>
        <c:axPos val="b"/>
        <c:tickLblPos val="nextTo"/>
        <c:crossAx val="208301440"/>
        <c:crosses val="autoZero"/>
        <c:auto val="1"/>
        <c:lblAlgn val="ctr"/>
        <c:lblOffset val="100"/>
      </c:catAx>
      <c:valAx>
        <c:axId val="208301440"/>
        <c:scaling>
          <c:orientation val="minMax"/>
        </c:scaling>
        <c:axPos val="l"/>
        <c:majorGridlines/>
        <c:numFmt formatCode="#,##0.00" sourceLinked="1"/>
        <c:tickLblPos val="nextTo"/>
        <c:crossAx val="189295616"/>
        <c:crosses val="autoZero"/>
        <c:crossBetween val="between"/>
      </c:valAx>
    </c:plotArea>
    <c:legend>
      <c:legendPos val="r"/>
      <c:layout/>
    </c:legend>
    <c:plotVisOnly val="1"/>
  </c:chart>
  <c:externalData r:id="rId1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chart>
    <c:plotArea>
      <c:layout/>
      <c:lineChart>
        <c:grouping val="standard"/>
        <c:ser>
          <c:idx val="0"/>
          <c:order val="0"/>
          <c:tx>
            <c:strRef>
              <c:f>'Indicadores de Distribución'!$B$80</c:f>
              <c:strCache>
                <c:ptCount val="1"/>
                <c:pt idx="0">
                  <c:v>Convertibilidad 1991-2001</c:v>
                </c:pt>
              </c:strCache>
            </c:strRef>
          </c:tx>
          <c:cat>
            <c:strRef>
              <c:f>'Indicadores de Distribución'!$A$81:$A$92</c:f>
              <c:strCache>
                <c:ptCount val="12"/>
                <c:pt idx="0">
                  <c:v>1990/2002</c:v>
                </c:pt>
                <c:pt idx="1">
                  <c:v>1991/2003</c:v>
                </c:pt>
                <c:pt idx="2">
                  <c:v>1992/2004</c:v>
                </c:pt>
                <c:pt idx="3">
                  <c:v>1993/2005</c:v>
                </c:pt>
                <c:pt idx="4">
                  <c:v>1994/2006</c:v>
                </c:pt>
                <c:pt idx="5">
                  <c:v>1995/2007</c:v>
                </c:pt>
                <c:pt idx="6">
                  <c:v>1996/2008</c:v>
                </c:pt>
                <c:pt idx="7">
                  <c:v>1997/2009</c:v>
                </c:pt>
                <c:pt idx="8">
                  <c:v>1998/2010</c:v>
                </c:pt>
                <c:pt idx="9">
                  <c:v>1999/2011</c:v>
                </c:pt>
                <c:pt idx="10">
                  <c:v>2000/2012</c:v>
                </c:pt>
                <c:pt idx="11">
                  <c:v>2001/2013</c:v>
                </c:pt>
              </c:strCache>
            </c:strRef>
          </c:cat>
          <c:val>
            <c:numRef>
              <c:f>'Indicadores de Distribución'!$B$81:$B$92</c:f>
              <c:numCache>
                <c:formatCode>General</c:formatCode>
                <c:ptCount val="12"/>
                <c:pt idx="1">
                  <c:v>1.1000000000000001</c:v>
                </c:pt>
                <c:pt idx="2">
                  <c:v>2.1</c:v>
                </c:pt>
                <c:pt idx="3">
                  <c:v>2.4</c:v>
                </c:pt>
                <c:pt idx="4">
                  <c:v>2.2999999999999998</c:v>
                </c:pt>
                <c:pt idx="5">
                  <c:v>4.0999999999999996</c:v>
                </c:pt>
                <c:pt idx="6">
                  <c:v>4.5999999999999996</c:v>
                </c:pt>
                <c:pt idx="7">
                  <c:v>4.0999999999999996</c:v>
                </c:pt>
                <c:pt idx="8">
                  <c:v>4.5999999999999996</c:v>
                </c:pt>
                <c:pt idx="9">
                  <c:v>4.8</c:v>
                </c:pt>
                <c:pt idx="10">
                  <c:v>5.7</c:v>
                </c:pt>
                <c:pt idx="11">
                  <c:v>9.4</c:v>
                </c:pt>
              </c:numCache>
            </c:numRef>
          </c:val>
        </c:ser>
        <c:ser>
          <c:idx val="1"/>
          <c:order val="1"/>
          <c:tx>
            <c:strRef>
              <c:f>'Indicadores de Distribución'!$C$80</c:f>
              <c:strCache>
                <c:ptCount val="1"/>
                <c:pt idx="0">
                  <c:v>Neodesarrollismo 2003 -2013</c:v>
                </c:pt>
              </c:strCache>
            </c:strRef>
          </c:tx>
          <c:cat>
            <c:strRef>
              <c:f>'Indicadores de Distribución'!$A$81:$A$92</c:f>
              <c:strCache>
                <c:ptCount val="12"/>
                <c:pt idx="0">
                  <c:v>1990/2002</c:v>
                </c:pt>
                <c:pt idx="1">
                  <c:v>1991/2003</c:v>
                </c:pt>
                <c:pt idx="2">
                  <c:v>1992/2004</c:v>
                </c:pt>
                <c:pt idx="3">
                  <c:v>1993/2005</c:v>
                </c:pt>
                <c:pt idx="4">
                  <c:v>1994/2006</c:v>
                </c:pt>
                <c:pt idx="5">
                  <c:v>1995/2007</c:v>
                </c:pt>
                <c:pt idx="6">
                  <c:v>1996/2008</c:v>
                </c:pt>
                <c:pt idx="7">
                  <c:v>1997/2009</c:v>
                </c:pt>
                <c:pt idx="8">
                  <c:v>1998/2010</c:v>
                </c:pt>
                <c:pt idx="9">
                  <c:v>1999/2011</c:v>
                </c:pt>
                <c:pt idx="10">
                  <c:v>2000/2012</c:v>
                </c:pt>
                <c:pt idx="11">
                  <c:v>2001/2013</c:v>
                </c:pt>
              </c:strCache>
            </c:strRef>
          </c:cat>
          <c:val>
            <c:numRef>
              <c:f>'Indicadores de Distribución'!$C$81:$C$92</c:f>
              <c:numCache>
                <c:formatCode>General</c:formatCode>
                <c:ptCount val="12"/>
                <c:pt idx="0">
                  <c:v>14</c:v>
                </c:pt>
                <c:pt idx="1">
                  <c:v>9.8000000000000007</c:v>
                </c:pt>
                <c:pt idx="2">
                  <c:v>7.1</c:v>
                </c:pt>
                <c:pt idx="3">
                  <c:v>5.4</c:v>
                </c:pt>
                <c:pt idx="4">
                  <c:v>4.0999999999999996</c:v>
                </c:pt>
                <c:pt idx="5">
                  <c:v>3.5</c:v>
                </c:pt>
                <c:pt idx="6">
                  <c:v>3</c:v>
                </c:pt>
                <c:pt idx="7">
                  <c:v>3.1</c:v>
                </c:pt>
                <c:pt idx="8">
                  <c:v>2.1</c:v>
                </c:pt>
                <c:pt idx="9">
                  <c:v>1.5</c:v>
                </c:pt>
                <c:pt idx="10">
                  <c:v>1.6</c:v>
                </c:pt>
                <c:pt idx="11">
                  <c:v>1.8</c:v>
                </c:pt>
              </c:numCache>
            </c:numRef>
          </c:val>
        </c:ser>
        <c:marker val="1"/>
        <c:axId val="217373312"/>
        <c:axId val="217379584"/>
      </c:lineChart>
      <c:catAx>
        <c:axId val="217373312"/>
        <c:scaling>
          <c:orientation val="minMax"/>
        </c:scaling>
        <c:axPos val="b"/>
        <c:tickLblPos val="nextTo"/>
        <c:crossAx val="217379584"/>
        <c:crosses val="autoZero"/>
        <c:auto val="1"/>
        <c:lblAlgn val="ctr"/>
        <c:lblOffset val="100"/>
      </c:catAx>
      <c:valAx>
        <c:axId val="217379584"/>
        <c:scaling>
          <c:orientation val="minMax"/>
        </c:scaling>
        <c:axPos val="l"/>
        <c:majorGridlines/>
        <c:numFmt formatCode="General" sourceLinked="1"/>
        <c:tickLblPos val="nextTo"/>
        <c:crossAx val="217373312"/>
        <c:crosses val="autoZero"/>
        <c:crossBetween val="between"/>
      </c:valAx>
    </c:plotArea>
    <c:legend>
      <c:legendPos val="r"/>
      <c:layout/>
    </c:legend>
    <c:plotVisOnly val="1"/>
  </c:chart>
  <c:externalData r:id="rId1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chart>
    <c:plotArea>
      <c:layout/>
      <c:lineChart>
        <c:grouping val="standard"/>
        <c:ser>
          <c:idx val="0"/>
          <c:order val="0"/>
          <c:tx>
            <c:strRef>
              <c:f>'Indicadores de Distribución'!$B$96</c:f>
              <c:strCache>
                <c:ptCount val="1"/>
                <c:pt idx="0">
                  <c:v>Convertibilidad 1991-2001</c:v>
                </c:pt>
              </c:strCache>
            </c:strRef>
          </c:tx>
          <c:cat>
            <c:strRef>
              <c:f>'Indicadores de Distribución'!$A$97:$A$108</c:f>
              <c:strCache>
                <c:ptCount val="12"/>
                <c:pt idx="0">
                  <c:v>1990/2002</c:v>
                </c:pt>
                <c:pt idx="1">
                  <c:v>1991/2003</c:v>
                </c:pt>
                <c:pt idx="2">
                  <c:v>1992/2004</c:v>
                </c:pt>
                <c:pt idx="3">
                  <c:v>1993/2005</c:v>
                </c:pt>
                <c:pt idx="4">
                  <c:v>1994/2006</c:v>
                </c:pt>
                <c:pt idx="5">
                  <c:v>1995/2007</c:v>
                </c:pt>
                <c:pt idx="6">
                  <c:v>1996/2008</c:v>
                </c:pt>
                <c:pt idx="7">
                  <c:v>1997/2009</c:v>
                </c:pt>
                <c:pt idx="8">
                  <c:v>1998/2010</c:v>
                </c:pt>
                <c:pt idx="9">
                  <c:v>1999/2011</c:v>
                </c:pt>
                <c:pt idx="10">
                  <c:v>2000/2012</c:v>
                </c:pt>
                <c:pt idx="11">
                  <c:v>2001/2013</c:v>
                </c:pt>
              </c:strCache>
            </c:strRef>
          </c:cat>
          <c:val>
            <c:numRef>
              <c:f>'Indicadores de Distribución'!$B$97:$B$108</c:f>
              <c:numCache>
                <c:formatCode>General</c:formatCode>
                <c:ptCount val="12"/>
                <c:pt idx="1">
                  <c:v>3.9</c:v>
                </c:pt>
                <c:pt idx="2">
                  <c:v>4.5</c:v>
                </c:pt>
                <c:pt idx="3">
                  <c:v>5.2</c:v>
                </c:pt>
                <c:pt idx="4">
                  <c:v>5.4</c:v>
                </c:pt>
                <c:pt idx="5">
                  <c:v>8.3000000000000007</c:v>
                </c:pt>
                <c:pt idx="6">
                  <c:v>9</c:v>
                </c:pt>
                <c:pt idx="7">
                  <c:v>8.5</c:v>
                </c:pt>
                <c:pt idx="8">
                  <c:v>9.8000000000000007</c:v>
                </c:pt>
                <c:pt idx="9">
                  <c:v>10.199999999999999</c:v>
                </c:pt>
                <c:pt idx="10">
                  <c:v>12.1</c:v>
                </c:pt>
                <c:pt idx="11">
                  <c:v>17.100000000000001</c:v>
                </c:pt>
              </c:numCache>
            </c:numRef>
          </c:val>
        </c:ser>
        <c:ser>
          <c:idx val="1"/>
          <c:order val="1"/>
          <c:tx>
            <c:strRef>
              <c:f>'Indicadores de Distribución'!$C$96</c:f>
              <c:strCache>
                <c:ptCount val="1"/>
                <c:pt idx="0">
                  <c:v>Neodesarrollismo 2003 -2013</c:v>
                </c:pt>
              </c:strCache>
            </c:strRef>
          </c:tx>
          <c:cat>
            <c:strRef>
              <c:f>'Indicadores de Distribución'!$A$97:$A$108</c:f>
              <c:strCache>
                <c:ptCount val="12"/>
                <c:pt idx="0">
                  <c:v>1990/2002</c:v>
                </c:pt>
                <c:pt idx="1">
                  <c:v>1991/2003</c:v>
                </c:pt>
                <c:pt idx="2">
                  <c:v>1992/2004</c:v>
                </c:pt>
                <c:pt idx="3">
                  <c:v>1993/2005</c:v>
                </c:pt>
                <c:pt idx="4">
                  <c:v>1994/2006</c:v>
                </c:pt>
                <c:pt idx="5">
                  <c:v>1995/2007</c:v>
                </c:pt>
                <c:pt idx="6">
                  <c:v>1996/2008</c:v>
                </c:pt>
                <c:pt idx="7">
                  <c:v>1997/2009</c:v>
                </c:pt>
                <c:pt idx="8">
                  <c:v>1998/2010</c:v>
                </c:pt>
                <c:pt idx="9">
                  <c:v>1999/2011</c:v>
                </c:pt>
                <c:pt idx="10">
                  <c:v>2000/2012</c:v>
                </c:pt>
                <c:pt idx="11">
                  <c:v>2001/2013</c:v>
                </c:pt>
              </c:strCache>
            </c:strRef>
          </c:cat>
          <c:val>
            <c:numRef>
              <c:f>'Indicadores de Distribución'!$C$97:$C$108</c:f>
              <c:numCache>
                <c:formatCode>General</c:formatCode>
                <c:ptCount val="12"/>
                <c:pt idx="0">
                  <c:v>25.4</c:v>
                </c:pt>
                <c:pt idx="1">
                  <c:v>19.100000000000001</c:v>
                </c:pt>
                <c:pt idx="2">
                  <c:v>14.6</c:v>
                </c:pt>
                <c:pt idx="3">
                  <c:v>11.4</c:v>
                </c:pt>
                <c:pt idx="4">
                  <c:v>8.6999999999999993</c:v>
                </c:pt>
                <c:pt idx="5">
                  <c:v>7.1</c:v>
                </c:pt>
                <c:pt idx="6">
                  <c:v>6.8</c:v>
                </c:pt>
                <c:pt idx="7">
                  <c:v>6.4</c:v>
                </c:pt>
                <c:pt idx="8">
                  <c:v>5</c:v>
                </c:pt>
                <c:pt idx="9">
                  <c:v>3.6</c:v>
                </c:pt>
                <c:pt idx="10">
                  <c:v>3.7</c:v>
                </c:pt>
                <c:pt idx="11">
                  <c:v>3.6</c:v>
                </c:pt>
              </c:numCache>
            </c:numRef>
          </c:val>
        </c:ser>
        <c:marker val="1"/>
        <c:axId val="16612736"/>
        <c:axId val="217328640"/>
      </c:lineChart>
      <c:catAx>
        <c:axId val="16612736"/>
        <c:scaling>
          <c:orientation val="minMax"/>
        </c:scaling>
        <c:axPos val="b"/>
        <c:tickLblPos val="nextTo"/>
        <c:crossAx val="217328640"/>
        <c:crosses val="autoZero"/>
        <c:auto val="1"/>
        <c:lblAlgn val="ctr"/>
        <c:lblOffset val="100"/>
      </c:catAx>
      <c:valAx>
        <c:axId val="217328640"/>
        <c:scaling>
          <c:orientation val="minMax"/>
        </c:scaling>
        <c:axPos val="l"/>
        <c:majorGridlines/>
        <c:numFmt formatCode="General" sourceLinked="1"/>
        <c:tickLblPos val="nextTo"/>
        <c:crossAx val="16612736"/>
        <c:crosses val="autoZero"/>
        <c:crossBetween val="between"/>
      </c:valAx>
    </c:plotArea>
    <c:legend>
      <c:legendPos val="r"/>
      <c:layout/>
    </c:legend>
    <c:plotVisOnly val="1"/>
  </c:chart>
  <c:externalData r:id="rId1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chart>
    <c:plotArea>
      <c:layout/>
      <c:lineChart>
        <c:grouping val="standard"/>
        <c:ser>
          <c:idx val="0"/>
          <c:order val="0"/>
          <c:tx>
            <c:strRef>
              <c:f>'Indicadores de Distribución'!$B$111</c:f>
              <c:strCache>
                <c:ptCount val="1"/>
                <c:pt idx="0">
                  <c:v>Convertibilidad 1991-2001</c:v>
                </c:pt>
              </c:strCache>
            </c:strRef>
          </c:tx>
          <c:cat>
            <c:strRef>
              <c:f>'Indicadores de Distribución'!$A$112:$A$123</c:f>
              <c:strCache>
                <c:ptCount val="12"/>
                <c:pt idx="0">
                  <c:v>1990/2002</c:v>
                </c:pt>
                <c:pt idx="1">
                  <c:v>1991/2003</c:v>
                </c:pt>
                <c:pt idx="2">
                  <c:v>1992/2004</c:v>
                </c:pt>
                <c:pt idx="3">
                  <c:v>1993/2005</c:v>
                </c:pt>
                <c:pt idx="4">
                  <c:v>1994/2006</c:v>
                </c:pt>
                <c:pt idx="5">
                  <c:v>1995/2007</c:v>
                </c:pt>
                <c:pt idx="6">
                  <c:v>1996/2008</c:v>
                </c:pt>
                <c:pt idx="7">
                  <c:v>1997/2009</c:v>
                </c:pt>
                <c:pt idx="8">
                  <c:v>1998/2010</c:v>
                </c:pt>
                <c:pt idx="9">
                  <c:v>1999/2011</c:v>
                </c:pt>
                <c:pt idx="10">
                  <c:v>2000/2012</c:v>
                </c:pt>
                <c:pt idx="11">
                  <c:v>2001/2013</c:v>
                </c:pt>
              </c:strCache>
            </c:strRef>
          </c:cat>
          <c:val>
            <c:numRef>
              <c:f>'Indicadores de Distribución'!$B$112:$B$123</c:f>
              <c:numCache>
                <c:formatCode>General</c:formatCode>
                <c:ptCount val="12"/>
                <c:pt idx="1">
                  <c:v>36.6</c:v>
                </c:pt>
                <c:pt idx="2">
                  <c:v>34.299999999999997</c:v>
                </c:pt>
                <c:pt idx="3">
                  <c:v>33.200000000000003</c:v>
                </c:pt>
                <c:pt idx="4">
                  <c:v>34.4</c:v>
                </c:pt>
                <c:pt idx="5">
                  <c:v>37</c:v>
                </c:pt>
                <c:pt idx="6">
                  <c:v>36.9</c:v>
                </c:pt>
                <c:pt idx="7">
                  <c:v>36.4</c:v>
                </c:pt>
                <c:pt idx="8">
                  <c:v>38.1</c:v>
                </c:pt>
                <c:pt idx="9">
                  <c:v>37.1</c:v>
                </c:pt>
                <c:pt idx="10">
                  <c:v>37.700000000000003</c:v>
                </c:pt>
                <c:pt idx="11">
                  <c:v>39.5</c:v>
                </c:pt>
              </c:numCache>
            </c:numRef>
          </c:val>
        </c:ser>
        <c:ser>
          <c:idx val="1"/>
          <c:order val="1"/>
          <c:tx>
            <c:strRef>
              <c:f>'Indicadores de Distribución'!$C$111</c:f>
              <c:strCache>
                <c:ptCount val="1"/>
                <c:pt idx="0">
                  <c:v>Neodesarrollismo 2003 -2013</c:v>
                </c:pt>
              </c:strCache>
            </c:strRef>
          </c:tx>
          <c:cat>
            <c:strRef>
              <c:f>'Indicadores de Distribución'!$A$112:$A$123</c:f>
              <c:strCache>
                <c:ptCount val="12"/>
                <c:pt idx="0">
                  <c:v>1990/2002</c:v>
                </c:pt>
                <c:pt idx="1">
                  <c:v>1991/2003</c:v>
                </c:pt>
                <c:pt idx="2">
                  <c:v>1992/2004</c:v>
                </c:pt>
                <c:pt idx="3">
                  <c:v>1993/2005</c:v>
                </c:pt>
                <c:pt idx="4">
                  <c:v>1994/2006</c:v>
                </c:pt>
                <c:pt idx="5">
                  <c:v>1995/2007</c:v>
                </c:pt>
                <c:pt idx="6">
                  <c:v>1996/2008</c:v>
                </c:pt>
                <c:pt idx="7">
                  <c:v>1997/2009</c:v>
                </c:pt>
                <c:pt idx="8">
                  <c:v>1998/2010</c:v>
                </c:pt>
                <c:pt idx="9">
                  <c:v>1999/2011</c:v>
                </c:pt>
                <c:pt idx="10">
                  <c:v>2000/2012</c:v>
                </c:pt>
                <c:pt idx="11">
                  <c:v>2001/2013</c:v>
                </c:pt>
              </c:strCache>
            </c:strRef>
          </c:cat>
          <c:val>
            <c:numRef>
              <c:f>'Indicadores de Distribución'!$C$112:$C$123</c:f>
              <c:numCache>
                <c:formatCode>General</c:formatCode>
                <c:ptCount val="12"/>
                <c:pt idx="0">
                  <c:v>40.5</c:v>
                </c:pt>
                <c:pt idx="1">
                  <c:v>39.9</c:v>
                </c:pt>
                <c:pt idx="2">
                  <c:v>36.700000000000003</c:v>
                </c:pt>
                <c:pt idx="3">
                  <c:v>36.299999999999997</c:v>
                </c:pt>
                <c:pt idx="4">
                  <c:v>35.4</c:v>
                </c:pt>
                <c:pt idx="5">
                  <c:v>34.9</c:v>
                </c:pt>
                <c:pt idx="6">
                  <c:v>33.700000000000003</c:v>
                </c:pt>
                <c:pt idx="7">
                  <c:v>32.6</c:v>
                </c:pt>
                <c:pt idx="8">
                  <c:v>32.4</c:v>
                </c:pt>
                <c:pt idx="9">
                  <c:v>31.8</c:v>
                </c:pt>
                <c:pt idx="10" formatCode="0.0">
                  <c:v>30.8</c:v>
                </c:pt>
                <c:pt idx="11" formatCode="0.0">
                  <c:v>30.6</c:v>
                </c:pt>
              </c:numCache>
            </c:numRef>
          </c:val>
        </c:ser>
        <c:marker val="1"/>
        <c:axId val="223638656"/>
        <c:axId val="223823744"/>
      </c:lineChart>
      <c:catAx>
        <c:axId val="223638656"/>
        <c:scaling>
          <c:orientation val="minMax"/>
        </c:scaling>
        <c:axPos val="b"/>
        <c:tickLblPos val="nextTo"/>
        <c:crossAx val="223823744"/>
        <c:crosses val="autoZero"/>
        <c:auto val="1"/>
        <c:lblAlgn val="ctr"/>
        <c:lblOffset val="100"/>
      </c:catAx>
      <c:valAx>
        <c:axId val="223823744"/>
        <c:scaling>
          <c:orientation val="minMax"/>
        </c:scaling>
        <c:axPos val="l"/>
        <c:majorGridlines/>
        <c:numFmt formatCode="General" sourceLinked="1"/>
        <c:tickLblPos val="nextTo"/>
        <c:crossAx val="223638656"/>
        <c:crosses val="autoZero"/>
        <c:crossBetween val="between"/>
      </c:valAx>
    </c:plotArea>
    <c:legend>
      <c:legendPos val="r"/>
      <c:layout/>
    </c:legend>
    <c:plotVisOnly val="1"/>
  </c:chart>
  <c:externalData r:id="rId1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chart>
    <c:plotArea>
      <c:layout/>
      <c:lineChart>
        <c:grouping val="standard"/>
        <c:ser>
          <c:idx val="0"/>
          <c:order val="0"/>
          <c:tx>
            <c:strRef>
              <c:f>'Indicadores de Distribución'!$B$126</c:f>
              <c:strCache>
                <c:ptCount val="1"/>
                <c:pt idx="0">
                  <c:v>Convertibilidad 1991-2001</c:v>
                </c:pt>
              </c:strCache>
            </c:strRef>
          </c:tx>
          <c:cat>
            <c:strRef>
              <c:f>'Indicadores de Distribución'!$A$127:$A$138</c:f>
              <c:strCache>
                <c:ptCount val="12"/>
                <c:pt idx="0">
                  <c:v>1990/2002</c:v>
                </c:pt>
                <c:pt idx="1">
                  <c:v>1991/2003</c:v>
                </c:pt>
                <c:pt idx="2">
                  <c:v>1992/2004</c:v>
                </c:pt>
                <c:pt idx="3">
                  <c:v>1993/2005</c:v>
                </c:pt>
                <c:pt idx="4">
                  <c:v>1994/2006</c:v>
                </c:pt>
                <c:pt idx="5">
                  <c:v>1995/2007</c:v>
                </c:pt>
                <c:pt idx="6">
                  <c:v>1996/2008</c:v>
                </c:pt>
                <c:pt idx="7">
                  <c:v>1997/2009</c:v>
                </c:pt>
                <c:pt idx="8">
                  <c:v>1998/2010</c:v>
                </c:pt>
                <c:pt idx="9">
                  <c:v>1999/2011</c:v>
                </c:pt>
                <c:pt idx="10">
                  <c:v>2000/2012</c:v>
                </c:pt>
                <c:pt idx="11">
                  <c:v>2001/2013</c:v>
                </c:pt>
              </c:strCache>
            </c:strRef>
          </c:cat>
          <c:val>
            <c:numRef>
              <c:f>'Indicadores de Distribución'!$B$127:$B$138</c:f>
              <c:numCache>
                <c:formatCode>General</c:formatCode>
                <c:ptCount val="12"/>
                <c:pt idx="1">
                  <c:v>1.8</c:v>
                </c:pt>
                <c:pt idx="2">
                  <c:v>1.6</c:v>
                </c:pt>
                <c:pt idx="3">
                  <c:v>1.5</c:v>
                </c:pt>
                <c:pt idx="4">
                  <c:v>1.5</c:v>
                </c:pt>
                <c:pt idx="5">
                  <c:v>1.1000000000000001</c:v>
                </c:pt>
                <c:pt idx="6">
                  <c:v>1</c:v>
                </c:pt>
                <c:pt idx="7">
                  <c:v>1.1000000000000001</c:v>
                </c:pt>
                <c:pt idx="8">
                  <c:v>1.1000000000000001</c:v>
                </c:pt>
                <c:pt idx="9">
                  <c:v>1.1000000000000001</c:v>
                </c:pt>
                <c:pt idx="10">
                  <c:v>1</c:v>
                </c:pt>
                <c:pt idx="11">
                  <c:v>0.7</c:v>
                </c:pt>
              </c:numCache>
            </c:numRef>
          </c:val>
        </c:ser>
        <c:ser>
          <c:idx val="1"/>
          <c:order val="1"/>
          <c:tx>
            <c:strRef>
              <c:f>'Indicadores de Distribución'!$C$126</c:f>
              <c:strCache>
                <c:ptCount val="1"/>
                <c:pt idx="0">
                  <c:v>Neodesarrollismo 2003 -2013</c:v>
                </c:pt>
              </c:strCache>
            </c:strRef>
          </c:tx>
          <c:cat>
            <c:strRef>
              <c:f>'Indicadores de Distribución'!$A$127:$A$138</c:f>
              <c:strCache>
                <c:ptCount val="12"/>
                <c:pt idx="0">
                  <c:v>1990/2002</c:v>
                </c:pt>
                <c:pt idx="1">
                  <c:v>1991/2003</c:v>
                </c:pt>
                <c:pt idx="2">
                  <c:v>1992/2004</c:v>
                </c:pt>
                <c:pt idx="3">
                  <c:v>1993/2005</c:v>
                </c:pt>
                <c:pt idx="4">
                  <c:v>1994/2006</c:v>
                </c:pt>
                <c:pt idx="5">
                  <c:v>1995/2007</c:v>
                </c:pt>
                <c:pt idx="6">
                  <c:v>1996/2008</c:v>
                </c:pt>
                <c:pt idx="7">
                  <c:v>1997/2009</c:v>
                </c:pt>
                <c:pt idx="8">
                  <c:v>1998/2010</c:v>
                </c:pt>
                <c:pt idx="9">
                  <c:v>1999/2011</c:v>
                </c:pt>
                <c:pt idx="10">
                  <c:v>2000/2012</c:v>
                </c:pt>
                <c:pt idx="11">
                  <c:v>2001/2013</c:v>
                </c:pt>
              </c:strCache>
            </c:strRef>
          </c:cat>
          <c:val>
            <c:numRef>
              <c:f>'Indicadores de Distribución'!$C$127:$C$138</c:f>
              <c:numCache>
                <c:formatCode>General</c:formatCode>
                <c:ptCount val="12"/>
                <c:pt idx="0">
                  <c:v>0.9</c:v>
                </c:pt>
                <c:pt idx="1">
                  <c:v>0.8</c:v>
                </c:pt>
                <c:pt idx="2">
                  <c:v>1</c:v>
                </c:pt>
                <c:pt idx="3">
                  <c:v>1.1000000000000001</c:v>
                </c:pt>
                <c:pt idx="4">
                  <c:v>1.1000000000000001</c:v>
                </c:pt>
                <c:pt idx="5">
                  <c:v>1.2</c:v>
                </c:pt>
                <c:pt idx="6">
                  <c:v>1.3</c:v>
                </c:pt>
                <c:pt idx="7">
                  <c:v>1.2</c:v>
                </c:pt>
                <c:pt idx="8">
                  <c:v>1.5</c:v>
                </c:pt>
                <c:pt idx="9">
                  <c:v>1.6</c:v>
                </c:pt>
                <c:pt idx="10">
                  <c:v>1.6</c:v>
                </c:pt>
                <c:pt idx="11">
                  <c:v>1.6</c:v>
                </c:pt>
              </c:numCache>
            </c:numRef>
          </c:val>
        </c:ser>
        <c:marker val="1"/>
        <c:axId val="229663104"/>
        <c:axId val="229665408"/>
      </c:lineChart>
      <c:catAx>
        <c:axId val="229663104"/>
        <c:scaling>
          <c:orientation val="minMax"/>
        </c:scaling>
        <c:axPos val="b"/>
        <c:tickLblPos val="nextTo"/>
        <c:crossAx val="229665408"/>
        <c:crosses val="autoZero"/>
        <c:auto val="1"/>
        <c:lblAlgn val="ctr"/>
        <c:lblOffset val="100"/>
      </c:catAx>
      <c:valAx>
        <c:axId val="229665408"/>
        <c:scaling>
          <c:orientation val="minMax"/>
        </c:scaling>
        <c:axPos val="l"/>
        <c:majorGridlines/>
        <c:numFmt formatCode="General" sourceLinked="1"/>
        <c:tickLblPos val="nextTo"/>
        <c:crossAx val="229663104"/>
        <c:crosses val="autoZero"/>
        <c:crossBetween val="between"/>
      </c:valAx>
    </c:plotArea>
    <c:legend>
      <c:legendPos val="r"/>
      <c:layout/>
    </c:legend>
    <c:plotVisOnly val="1"/>
  </c:chart>
  <c:externalData r:id="rId1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chart>
    <c:plotArea>
      <c:layout/>
      <c:lineChart>
        <c:grouping val="standard"/>
        <c:ser>
          <c:idx val="0"/>
          <c:order val="0"/>
          <c:tx>
            <c:strRef>
              <c:f>'Indicadores de Distribución'!$B$141</c:f>
              <c:strCache>
                <c:ptCount val="1"/>
                <c:pt idx="0">
                  <c:v>Convertibilidad 1991-2001</c:v>
                </c:pt>
              </c:strCache>
            </c:strRef>
          </c:tx>
          <c:cat>
            <c:strRef>
              <c:f>'Indicadores de Distribución'!$A$142:$A$153</c:f>
              <c:strCache>
                <c:ptCount val="12"/>
                <c:pt idx="0">
                  <c:v>1990/2002</c:v>
                </c:pt>
                <c:pt idx="1">
                  <c:v>1991/2003</c:v>
                </c:pt>
                <c:pt idx="2">
                  <c:v>1992/2004</c:v>
                </c:pt>
                <c:pt idx="3">
                  <c:v>1993/2005</c:v>
                </c:pt>
                <c:pt idx="4">
                  <c:v>1994/2006</c:v>
                </c:pt>
                <c:pt idx="5">
                  <c:v>1995/2007</c:v>
                </c:pt>
                <c:pt idx="6">
                  <c:v>1996/2008</c:v>
                </c:pt>
                <c:pt idx="7">
                  <c:v>1997/2009</c:v>
                </c:pt>
                <c:pt idx="8">
                  <c:v>1998/2010</c:v>
                </c:pt>
                <c:pt idx="9">
                  <c:v>1999/2011</c:v>
                </c:pt>
                <c:pt idx="10">
                  <c:v>2000/2012</c:v>
                </c:pt>
                <c:pt idx="11">
                  <c:v>2001/2013</c:v>
                </c:pt>
              </c:strCache>
            </c:strRef>
          </c:cat>
          <c:val>
            <c:numRef>
              <c:f>'Indicadores de Distribución'!$B$142:$B$153</c:f>
              <c:numCache>
                <c:formatCode>0.0</c:formatCode>
                <c:ptCount val="12"/>
                <c:pt idx="1">
                  <c:v>20.333333333333332</c:v>
                </c:pt>
                <c:pt idx="2">
                  <c:v>21.437499999999996</c:v>
                </c:pt>
                <c:pt idx="3">
                  <c:v>22.133333333333336</c:v>
                </c:pt>
                <c:pt idx="4">
                  <c:v>22.933333333333334</c:v>
                </c:pt>
                <c:pt idx="5">
                  <c:v>33.636363636363633</c:v>
                </c:pt>
                <c:pt idx="6">
                  <c:v>36.9</c:v>
                </c:pt>
                <c:pt idx="7">
                  <c:v>33.090909090909086</c:v>
                </c:pt>
                <c:pt idx="8">
                  <c:v>34.636363636363633</c:v>
                </c:pt>
                <c:pt idx="9">
                  <c:v>33.727272727272727</c:v>
                </c:pt>
                <c:pt idx="10">
                  <c:v>37.700000000000003</c:v>
                </c:pt>
                <c:pt idx="11">
                  <c:v>56.428571428571431</c:v>
                </c:pt>
              </c:numCache>
            </c:numRef>
          </c:val>
        </c:ser>
        <c:ser>
          <c:idx val="1"/>
          <c:order val="1"/>
          <c:tx>
            <c:strRef>
              <c:f>'Indicadores de Distribución'!$C$141</c:f>
              <c:strCache>
                <c:ptCount val="1"/>
                <c:pt idx="0">
                  <c:v>Neodesarrollismo 2003 -2013</c:v>
                </c:pt>
              </c:strCache>
            </c:strRef>
          </c:tx>
          <c:cat>
            <c:strRef>
              <c:f>'Indicadores de Distribución'!$A$142:$A$153</c:f>
              <c:strCache>
                <c:ptCount val="12"/>
                <c:pt idx="0">
                  <c:v>1990/2002</c:v>
                </c:pt>
                <c:pt idx="1">
                  <c:v>1991/2003</c:v>
                </c:pt>
                <c:pt idx="2">
                  <c:v>1992/2004</c:v>
                </c:pt>
                <c:pt idx="3">
                  <c:v>1993/2005</c:v>
                </c:pt>
                <c:pt idx="4">
                  <c:v>1994/2006</c:v>
                </c:pt>
                <c:pt idx="5">
                  <c:v>1995/2007</c:v>
                </c:pt>
                <c:pt idx="6">
                  <c:v>1996/2008</c:v>
                </c:pt>
                <c:pt idx="7">
                  <c:v>1997/2009</c:v>
                </c:pt>
                <c:pt idx="8">
                  <c:v>1998/2010</c:v>
                </c:pt>
                <c:pt idx="9">
                  <c:v>1999/2011</c:v>
                </c:pt>
                <c:pt idx="10">
                  <c:v>2000/2012</c:v>
                </c:pt>
                <c:pt idx="11">
                  <c:v>2001/2013</c:v>
                </c:pt>
              </c:strCache>
            </c:strRef>
          </c:cat>
          <c:val>
            <c:numRef>
              <c:f>'Indicadores de Distribución'!$C$142:$C$153</c:f>
              <c:numCache>
                <c:formatCode>General</c:formatCode>
                <c:ptCount val="12"/>
                <c:pt idx="0">
                  <c:v>45</c:v>
                </c:pt>
                <c:pt idx="1">
                  <c:v>49.87</c:v>
                </c:pt>
                <c:pt idx="2">
                  <c:v>36.700000000000003</c:v>
                </c:pt>
                <c:pt idx="3">
                  <c:v>32.999999999999993</c:v>
                </c:pt>
                <c:pt idx="4">
                  <c:v>32.18</c:v>
                </c:pt>
                <c:pt idx="5">
                  <c:v>29.08</c:v>
                </c:pt>
                <c:pt idx="6">
                  <c:v>25.92</c:v>
                </c:pt>
                <c:pt idx="7">
                  <c:v>27.16</c:v>
                </c:pt>
                <c:pt idx="8">
                  <c:v>21.599999999999998</c:v>
                </c:pt>
                <c:pt idx="9">
                  <c:v>19.87</c:v>
                </c:pt>
                <c:pt idx="10" formatCode="#,##0.00">
                  <c:v>19.3</c:v>
                </c:pt>
                <c:pt idx="11" formatCode="#,##0.00">
                  <c:v>19.100000000000001</c:v>
                </c:pt>
              </c:numCache>
            </c:numRef>
          </c:val>
        </c:ser>
        <c:marker val="1"/>
        <c:axId val="245459968"/>
        <c:axId val="245868032"/>
      </c:lineChart>
      <c:catAx>
        <c:axId val="245459968"/>
        <c:scaling>
          <c:orientation val="minMax"/>
        </c:scaling>
        <c:axPos val="b"/>
        <c:tickLblPos val="nextTo"/>
        <c:crossAx val="245868032"/>
        <c:crosses val="autoZero"/>
        <c:auto val="1"/>
        <c:lblAlgn val="ctr"/>
        <c:lblOffset val="100"/>
      </c:catAx>
      <c:valAx>
        <c:axId val="245868032"/>
        <c:scaling>
          <c:orientation val="minMax"/>
        </c:scaling>
        <c:axPos val="l"/>
        <c:majorGridlines/>
        <c:numFmt formatCode="General" sourceLinked="1"/>
        <c:tickLblPos val="nextTo"/>
        <c:crossAx val="245459968"/>
        <c:crosses val="autoZero"/>
        <c:crossBetween val="between"/>
      </c:valAx>
    </c:plotArea>
    <c:legend>
      <c:legendPos val="r"/>
      <c:layout/>
    </c:legend>
    <c:plotVisOnly val="1"/>
  </c:chart>
  <c:externalData r:id="rId1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chart>
    <c:plotArea>
      <c:layout/>
      <c:lineChart>
        <c:grouping val="standard"/>
        <c:ser>
          <c:idx val="0"/>
          <c:order val="0"/>
          <c:tx>
            <c:strRef>
              <c:f>'Indicadores de Distribución'!$B$156</c:f>
              <c:strCache>
                <c:ptCount val="1"/>
                <c:pt idx="0">
                  <c:v>Convertibilidad 1991-2001</c:v>
                </c:pt>
              </c:strCache>
            </c:strRef>
          </c:tx>
          <c:cat>
            <c:strRef>
              <c:f>'Indicadores de Distribución'!$A$157:$A$168</c:f>
              <c:strCache>
                <c:ptCount val="12"/>
                <c:pt idx="0">
                  <c:v>1990/2002</c:v>
                </c:pt>
                <c:pt idx="1">
                  <c:v>1991/2003</c:v>
                </c:pt>
                <c:pt idx="2">
                  <c:v>1992/2004</c:v>
                </c:pt>
                <c:pt idx="3">
                  <c:v>1993/2005</c:v>
                </c:pt>
                <c:pt idx="4">
                  <c:v>1994/2006</c:v>
                </c:pt>
                <c:pt idx="5">
                  <c:v>1995/2007</c:v>
                </c:pt>
                <c:pt idx="6">
                  <c:v>1996/2008</c:v>
                </c:pt>
                <c:pt idx="7">
                  <c:v>1997/2009</c:v>
                </c:pt>
                <c:pt idx="8">
                  <c:v>1998/2010</c:v>
                </c:pt>
                <c:pt idx="9">
                  <c:v>1999/2011</c:v>
                </c:pt>
                <c:pt idx="10">
                  <c:v>2000/2012</c:v>
                </c:pt>
                <c:pt idx="11">
                  <c:v>2001/2013</c:v>
                </c:pt>
              </c:strCache>
            </c:strRef>
          </c:cat>
          <c:val>
            <c:numRef>
              <c:f>'Indicadores de Distribución'!$B$157:$B$168</c:f>
              <c:numCache>
                <c:formatCode>General</c:formatCode>
                <c:ptCount val="12"/>
                <c:pt idx="1">
                  <c:v>46.8</c:v>
                </c:pt>
                <c:pt idx="2">
                  <c:v>45.5</c:v>
                </c:pt>
                <c:pt idx="3">
                  <c:v>44.9</c:v>
                </c:pt>
                <c:pt idx="4">
                  <c:v>45.9</c:v>
                </c:pt>
                <c:pt idx="5">
                  <c:v>48.9</c:v>
                </c:pt>
                <c:pt idx="6">
                  <c:v>49.5</c:v>
                </c:pt>
                <c:pt idx="7">
                  <c:v>49.1</c:v>
                </c:pt>
                <c:pt idx="8">
                  <c:v>50.7</c:v>
                </c:pt>
                <c:pt idx="9">
                  <c:v>49.8</c:v>
                </c:pt>
                <c:pt idx="10">
                  <c:v>51.1</c:v>
                </c:pt>
                <c:pt idx="11">
                  <c:v>53.3</c:v>
                </c:pt>
              </c:numCache>
            </c:numRef>
          </c:val>
        </c:ser>
        <c:ser>
          <c:idx val="1"/>
          <c:order val="1"/>
          <c:tx>
            <c:strRef>
              <c:f>'Indicadores de Distribución'!$C$156</c:f>
              <c:strCache>
                <c:ptCount val="1"/>
                <c:pt idx="0">
                  <c:v>Neodesarrollismo 2003 -2013</c:v>
                </c:pt>
              </c:strCache>
            </c:strRef>
          </c:tx>
          <c:cat>
            <c:strRef>
              <c:f>'Indicadores de Distribución'!$A$157:$A$168</c:f>
              <c:strCache>
                <c:ptCount val="12"/>
                <c:pt idx="0">
                  <c:v>1990/2002</c:v>
                </c:pt>
                <c:pt idx="1">
                  <c:v>1991/2003</c:v>
                </c:pt>
                <c:pt idx="2">
                  <c:v>1992/2004</c:v>
                </c:pt>
                <c:pt idx="3">
                  <c:v>1993/2005</c:v>
                </c:pt>
                <c:pt idx="4">
                  <c:v>1994/2006</c:v>
                </c:pt>
                <c:pt idx="5">
                  <c:v>1995/2007</c:v>
                </c:pt>
                <c:pt idx="6">
                  <c:v>1996/2008</c:v>
                </c:pt>
                <c:pt idx="7">
                  <c:v>1997/2009</c:v>
                </c:pt>
                <c:pt idx="8">
                  <c:v>1998/2010</c:v>
                </c:pt>
                <c:pt idx="9">
                  <c:v>1999/2011</c:v>
                </c:pt>
                <c:pt idx="10">
                  <c:v>2000/2012</c:v>
                </c:pt>
                <c:pt idx="11">
                  <c:v>2001/2013</c:v>
                </c:pt>
              </c:strCache>
            </c:strRef>
          </c:cat>
          <c:val>
            <c:numRef>
              <c:f>'Indicadores de Distribución'!$C$157:$C$168</c:f>
              <c:numCache>
                <c:formatCode>General</c:formatCode>
                <c:ptCount val="12"/>
                <c:pt idx="0">
                  <c:v>53.8</c:v>
                </c:pt>
                <c:pt idx="1">
                  <c:v>53.5</c:v>
                </c:pt>
                <c:pt idx="2">
                  <c:v>50.2</c:v>
                </c:pt>
                <c:pt idx="3">
                  <c:v>49.3</c:v>
                </c:pt>
                <c:pt idx="4">
                  <c:v>48.3</c:v>
                </c:pt>
                <c:pt idx="5">
                  <c:v>47.4</c:v>
                </c:pt>
                <c:pt idx="6">
                  <c:v>46.3</c:v>
                </c:pt>
                <c:pt idx="7">
                  <c:v>45.3</c:v>
                </c:pt>
                <c:pt idx="8">
                  <c:v>44.5</c:v>
                </c:pt>
                <c:pt idx="9">
                  <c:v>43.6</c:v>
                </c:pt>
                <c:pt idx="10">
                  <c:v>42.5</c:v>
                </c:pt>
                <c:pt idx="11">
                  <c:v>42.3</c:v>
                </c:pt>
              </c:numCache>
            </c:numRef>
          </c:val>
        </c:ser>
        <c:marker val="1"/>
        <c:axId val="246524928"/>
        <c:axId val="246872320"/>
      </c:lineChart>
      <c:catAx>
        <c:axId val="246524928"/>
        <c:scaling>
          <c:orientation val="minMax"/>
        </c:scaling>
        <c:axPos val="b"/>
        <c:tickLblPos val="nextTo"/>
        <c:crossAx val="246872320"/>
        <c:crosses val="autoZero"/>
        <c:auto val="1"/>
        <c:lblAlgn val="ctr"/>
        <c:lblOffset val="100"/>
      </c:catAx>
      <c:valAx>
        <c:axId val="246872320"/>
        <c:scaling>
          <c:orientation val="minMax"/>
        </c:scaling>
        <c:axPos val="l"/>
        <c:majorGridlines/>
        <c:numFmt formatCode="General" sourceLinked="1"/>
        <c:tickLblPos val="nextTo"/>
        <c:crossAx val="246524928"/>
        <c:crosses val="autoZero"/>
        <c:crossBetween val="between"/>
      </c:valAx>
    </c:plotArea>
    <c:legend>
      <c:legendPos val="r"/>
      <c:layout/>
    </c:legend>
    <c:plotVisOnly val="1"/>
  </c:chart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latinLnBrk="0">
              <a:defRPr lang="es-ES" sz="1200"/>
            </a:lvl1pPr>
            <a:extLst/>
          </a:lstStyle>
          <a:p>
            <a:endParaRPr lang="es-E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latinLnBrk="0">
              <a:defRPr lang="es-ES" sz="1200"/>
            </a:lvl1pPr>
            <a:extLst/>
          </a:lstStyle>
          <a:p>
            <a:fld id="{A8ADFD5B-A66C-449C-B6E8-FB716D07777D}" type="datetimeFigureOut">
              <a:rPr lang="es-AR"/>
              <a:pPr/>
              <a:t>22/6/2016</a:t>
            </a:fld>
            <a:endParaRPr lang="es-E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>
            <a:extLst/>
          </a:lstStyle>
          <a:p>
            <a:endParaRPr lang="es-E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>
            <a:extLst/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latinLnBrk="0">
              <a:defRPr lang="es-ES" sz="1200"/>
            </a:lvl1pPr>
            <a:extLst/>
          </a:lstStyle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 latinLnBrk="0">
              <a:defRPr lang="es-ES" sz="1200"/>
            </a:lvl1pPr>
            <a:extLst/>
          </a:lstStyle>
          <a:p>
            <a:fld id="{CA5D3BF3-D352-46FC-8343-31F56E6730EA}" type="slidenum">
              <a:rPr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35873527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rtl="0" latinLnBrk="0">
      <a:defRPr lang="es-ES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lang="es-ES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lang="es-ES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lang="es-ES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lang="es-ES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lang="es-ES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lang="es-ES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lang="es-ES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lang="es-ES" sz="1200" kern="1200">
        <a:solidFill>
          <a:schemeClr val="tx1"/>
        </a:solidFill>
        <a:latin typeface="+mn-lt"/>
        <a:ea typeface="+mn-ea"/>
        <a:cs typeface="+mn-cs"/>
      </a:defRPr>
    </a:lvl9pPr>
    <a:extLst/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CA5D3BF3-D352-46FC-8343-31F56E6730EA}" type="slidenum">
              <a:rPr lang="es-ES" smtClean="0"/>
              <a:pPr/>
              <a:t>1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25889285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CA5D3BF3-D352-46FC-8343-31F56E6730EA}" type="slidenum">
              <a:rPr lang="es-ES" smtClean="0"/>
              <a:pPr/>
              <a:t>2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9075025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CA5D3BF3-D352-46FC-8343-31F56E6730EA}" type="slidenum">
              <a:rPr lang="es-ES" smtClean="0"/>
              <a:pPr/>
              <a:t>3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26106362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CA5D3BF3-D352-46FC-8343-31F56E6730EA}" type="slidenum">
              <a:rPr lang="es-ES" smtClean="0"/>
              <a:pPr/>
              <a:t>19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10957044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533400" y="1028700"/>
            <a:ext cx="7851648" cy="13716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533400" y="2421402"/>
            <a:ext cx="7854696" cy="131445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30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/>
            <a:fld id="{047E157E-8DCB-4F70-A0AF-5EB586A91DD4}" type="datetime1">
              <a:rPr kumimoji="0" lang="es-ES" smtClean="0">
                <a:solidFill>
                  <a:srgbClr val="FFFFFF"/>
                </a:solidFill>
              </a:rPr>
              <a:pPr algn="ctr"/>
              <a:t>22/06/2016</a:t>
            </a:fld>
            <a:endParaRPr kumimoji="0" lang="es-ES" sz="2000">
              <a:solidFill>
                <a:srgbClr val="FFFFFF"/>
              </a:solidFill>
            </a:endParaRPr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kumimoji="0" lang="es-ES">
              <a:solidFill>
                <a:schemeClr val="tx2"/>
              </a:solidFill>
            </a:endParaRPr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2E0A0-C266-4798-8C8F-B9F91E9DA37E}" type="slidenum">
              <a:rPr kumimoji="0" lang="es-ES" smtClean="0">
                <a:solidFill>
                  <a:schemeClr val="tx2"/>
                </a:solidFill>
              </a:rPr>
              <a:pPr/>
              <a:t>‹Nº›</a:t>
            </a:fld>
            <a:endParaRPr kumimoji="0" lang="es-ES">
              <a:solidFill>
                <a:schemeClr val="tx2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06EA6-EFEA-4C30-9264-4F9291A5780D}" type="datetime1">
              <a:rPr lang="es-ES" smtClean="0"/>
              <a:pPr/>
              <a:t>22/06/2016</a:t>
            </a:fld>
            <a:endParaRPr kumimoji="0" lang="es-ES" sz="1400">
              <a:solidFill>
                <a:schemeClr val="tx2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kumimoji="0" lang="es-ES" sz="1400">
              <a:solidFill>
                <a:schemeClr val="tx2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8F82E0A0-C266-4798-8C8F-B9F91E9DA37E}" type="slidenum">
              <a:rPr kumimoji="0" lang="es-ES" sz="1400" b="1" smtClean="0">
                <a:solidFill>
                  <a:srgbClr val="FFFFFF"/>
                </a:solidFill>
              </a:rPr>
              <a:pPr algn="ctr"/>
              <a:t>‹Nº›</a:t>
            </a:fld>
            <a:endParaRPr kumimoji="0" lang="es-ES" sz="1400" b="1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0352" y="987552"/>
            <a:ext cx="7772400" cy="1021842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30352" y="2028498"/>
            <a:ext cx="7772400" cy="1132284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F9F07-3BC7-4570-B054-79111B0A380C}" type="datetime1">
              <a:rPr lang="es-ES" smtClean="0"/>
              <a:pPr/>
              <a:t>22/06/2016</a:t>
            </a:fld>
            <a:endParaRPr kumimoji="0"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8F82E0A0-C266-4798-8C8F-B9F91E9DA37E}" type="slidenum">
              <a:rPr kumimoji="0" lang="es-ES" sz="2400" b="1" smtClean="0">
                <a:solidFill>
                  <a:srgbClr val="FFFFFF"/>
                </a:solidFill>
              </a:rPr>
              <a:pPr algn="ctr"/>
              <a:t>‹Nº›</a:t>
            </a:fld>
            <a:endParaRPr kumimoji="0" lang="es-ES" sz="2400">
              <a:solidFill>
                <a:srgbClr val="FFFFFF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528066"/>
            <a:ext cx="8229600" cy="857250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440064"/>
            <a:ext cx="4038600" cy="332613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440064"/>
            <a:ext cx="4038600" cy="332613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06EA6-EFEA-4C30-9264-4F9291A5780D}" type="datetime1">
              <a:rPr lang="es-ES" smtClean="0"/>
              <a:pPr/>
              <a:t>22/06/2016</a:t>
            </a:fld>
            <a:endParaRPr kumimoji="0"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8F82E0A0-C266-4798-8C8F-B9F91E9DA37E}" type="slidenum">
              <a:rPr kumimoji="0" lang="es-ES" sz="1400" b="1" smtClean="0">
                <a:solidFill>
                  <a:srgbClr val="FFFFFF"/>
                </a:solidFill>
              </a:rPr>
              <a:pPr algn="ctr"/>
              <a:t>‹Nº›</a:t>
            </a:fld>
            <a:endParaRPr kumimoji="0"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528066"/>
            <a:ext cx="8229600" cy="85725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391436"/>
            <a:ext cx="4040188" cy="494514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6" y="1394818"/>
            <a:ext cx="4041775" cy="491132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1885950"/>
            <a:ext cx="4040188" cy="288429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885950"/>
            <a:ext cx="4041775" cy="288429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06EA6-EFEA-4C30-9264-4F9291A5780D}" type="datetime1">
              <a:rPr lang="es-ES" smtClean="0"/>
              <a:pPr/>
              <a:t>22/06/2016</a:t>
            </a:fld>
            <a:endParaRPr kumimoji="0"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8F82E0A0-C266-4798-8C8F-B9F91E9DA37E}" type="slidenum">
              <a:rPr kumimoji="0" lang="es-ES" sz="1400" b="1" smtClean="0">
                <a:solidFill>
                  <a:srgbClr val="FFFFFF"/>
                </a:solidFill>
              </a:rPr>
              <a:pPr algn="ctr"/>
              <a:t>‹Nº›</a:t>
            </a:fld>
            <a:endParaRPr kumimoji="0"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528066"/>
            <a:ext cx="8305800" cy="85725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ADB5D-B7A0-47E3-AD2D-B1A6F8614213}" type="datetime1">
              <a:rPr lang="es-ES" smtClean="0"/>
              <a:pPr/>
              <a:t>22/06/2016</a:t>
            </a:fld>
            <a:endParaRPr kumimoji="0"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7CB7D-F184-43C7-B6FD-03D728E1BBFF}" type="slidenum">
              <a:rPr kumimoji="0" lang="es-ES" smtClean="0">
                <a:solidFill>
                  <a:srgbClr val="FFFFFF"/>
                </a:solidFill>
              </a:rPr>
              <a:pPr/>
              <a:t>‹Nº›</a:t>
            </a:fld>
            <a:endParaRPr kumimoji="0" lang="es-ES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68126-03FC-49C0-B9B8-2B561CCC3D90}" type="datetime1">
              <a:rPr lang="es-ES" smtClean="0"/>
              <a:pPr/>
              <a:t>22/06/2016</a:t>
            </a:fld>
            <a:endParaRPr kumimoji="0"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7CB7D-F184-43C7-B6FD-03D728E1BBFF}" type="slidenum">
              <a:rPr kumimoji="0" lang="es-ES" smtClean="0">
                <a:solidFill>
                  <a:schemeClr val="tx2"/>
                </a:solidFill>
              </a:rPr>
              <a:pPr/>
              <a:t>‹Nº›</a:t>
            </a:fld>
            <a:endParaRPr kumimoji="0" lang="es-ES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800" y="385764"/>
            <a:ext cx="2743200" cy="871538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5800" y="1257300"/>
            <a:ext cx="2743200" cy="3429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3575050" y="1257300"/>
            <a:ext cx="5111750" cy="3429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A8198-4617-485E-9585-4840B69DBBA6}" type="datetime1">
              <a:rPr lang="es-ES" smtClean="0"/>
              <a:pPr/>
              <a:t>22/06/2016</a:t>
            </a:fld>
            <a:endParaRPr kumimoji="0"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7CB7D-F184-43C7-B6FD-03D728E1BBFF}" type="slidenum">
              <a:rPr kumimoji="0" lang="es-ES" smtClean="0">
                <a:solidFill>
                  <a:srgbClr val="FFFFFF"/>
                </a:solidFill>
              </a:rPr>
              <a:pPr/>
              <a:t>‹Nº›</a:t>
            </a:fld>
            <a:endParaRPr kumimoji="0" lang="es-ES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ortar y redondear rectángulo de esquina sencilla"/>
          <p:cNvSpPr/>
          <p:nvPr/>
        </p:nvSpPr>
        <p:spPr>
          <a:xfrm rot="420000" flipV="1">
            <a:off x="3165753" y="831058"/>
            <a:ext cx="5257800" cy="30861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Triángulo rectángulo"/>
          <p:cNvSpPr/>
          <p:nvPr/>
        </p:nvSpPr>
        <p:spPr>
          <a:xfrm rot="420000" flipV="1">
            <a:off x="8004134" y="4019827"/>
            <a:ext cx="155448" cy="116586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882747"/>
            <a:ext cx="2212848" cy="1186966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0" y="2121589"/>
            <a:ext cx="2209800" cy="163449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06EA6-EFEA-4C30-9264-4F9291A5780D}" type="datetime1">
              <a:rPr lang="es-ES" smtClean="0"/>
              <a:pPr/>
              <a:t>22/06/2016</a:t>
            </a:fld>
            <a:endParaRPr kumimoji="0"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077200" y="4767263"/>
            <a:ext cx="609600" cy="273844"/>
          </a:xfrm>
        </p:spPr>
        <p:txBody>
          <a:bodyPr/>
          <a:lstStyle/>
          <a:p>
            <a:pPr algn="ctr"/>
            <a:fld id="{8F82E0A0-C266-4798-8C8F-B9F91E9DA37E}" type="slidenum">
              <a:rPr kumimoji="0" lang="es-ES" sz="2800" b="1" smtClean="0">
                <a:solidFill>
                  <a:srgbClr val="FFFFFF"/>
                </a:solidFill>
              </a:rPr>
              <a:pPr algn="ctr"/>
              <a:t>‹Nº›</a:t>
            </a:fld>
            <a:endParaRPr kumimoji="0" lang="es-ES" sz="2800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 rot="420000">
            <a:off x="3485793" y="899638"/>
            <a:ext cx="4617720" cy="294894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10" name="9 Forma libre"/>
          <p:cNvSpPr>
            <a:spLocks/>
          </p:cNvSpPr>
          <p:nvPr/>
        </p:nvSpPr>
        <p:spPr bwMode="auto">
          <a:xfrm flipV="1">
            <a:off x="-9525" y="4362450"/>
            <a:ext cx="9163050" cy="7810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10 Forma libre"/>
          <p:cNvSpPr>
            <a:spLocks/>
          </p:cNvSpPr>
          <p:nvPr/>
        </p:nvSpPr>
        <p:spPr bwMode="auto">
          <a:xfrm flipV="1">
            <a:off x="4381500" y="4664869"/>
            <a:ext cx="4762500" cy="47863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06EA6-EFEA-4C30-9264-4F9291A5780D}" type="datetime1">
              <a:rPr lang="es-ES" smtClean="0"/>
              <a:pPr/>
              <a:t>22/06/2016</a:t>
            </a:fld>
            <a:endParaRPr kumimoji="0" lang="es-ES" sz="1400">
              <a:solidFill>
                <a:schemeClr val="tx2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kumimoji="0" lang="es-ES" sz="1400">
              <a:solidFill>
                <a:schemeClr val="tx2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8F82E0A0-C266-4798-8C8F-B9F91E9DA37E}" type="slidenum">
              <a:rPr kumimoji="0" lang="es-ES" sz="1400" b="1" smtClean="0">
                <a:solidFill>
                  <a:srgbClr val="FFFFFF"/>
                </a:solidFill>
              </a:rPr>
              <a:pPr algn="ctr"/>
              <a:t>‹Nº›</a:t>
            </a:fld>
            <a:endParaRPr kumimoji="0" lang="es-ES" sz="1400" b="1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685801"/>
            <a:ext cx="2057400" cy="3908822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685801"/>
            <a:ext cx="6019800" cy="3908822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06EA6-EFEA-4C30-9264-4F9291A5780D}" type="datetime1">
              <a:rPr lang="es-ES" smtClean="0"/>
              <a:pPr/>
              <a:t>22/06/2016</a:t>
            </a:fld>
            <a:endParaRPr kumimoji="0" lang="es-ES" sz="1400">
              <a:solidFill>
                <a:schemeClr val="tx2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kumimoji="0" lang="es-ES" sz="1400">
              <a:solidFill>
                <a:schemeClr val="tx2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8F82E0A0-C266-4798-8C8F-B9F91E9DA37E}" type="slidenum">
              <a:rPr kumimoji="0" lang="es-ES" sz="1400" b="1" smtClean="0">
                <a:solidFill>
                  <a:srgbClr val="FFFFFF"/>
                </a:solidFill>
              </a:rPr>
              <a:pPr algn="ctr"/>
              <a:t>‹Nº›</a:t>
            </a:fld>
            <a:endParaRPr kumimoji="0" lang="es-ES" sz="1400" b="1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Forma libre"/>
          <p:cNvSpPr>
            <a:spLocks/>
          </p:cNvSpPr>
          <p:nvPr/>
        </p:nvSpPr>
        <p:spPr bwMode="auto">
          <a:xfrm>
            <a:off x="-9525" y="-5358"/>
            <a:ext cx="9163050" cy="7810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>
            <a:off x="4381500" y="-5357"/>
            <a:ext cx="4762500" cy="47863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8 Marcador de título"/>
          <p:cNvSpPr>
            <a:spLocks noGrp="1"/>
          </p:cNvSpPr>
          <p:nvPr>
            <p:ph type="title"/>
          </p:nvPr>
        </p:nvSpPr>
        <p:spPr>
          <a:xfrm>
            <a:off x="457200" y="528066"/>
            <a:ext cx="8229600" cy="85725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0" name="29 Marcador de texto"/>
          <p:cNvSpPr>
            <a:spLocks noGrp="1"/>
          </p:cNvSpPr>
          <p:nvPr>
            <p:ph type="body" idx="1"/>
          </p:nvPr>
        </p:nvSpPr>
        <p:spPr>
          <a:xfrm>
            <a:off x="457200" y="1451610"/>
            <a:ext cx="8229600" cy="329184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4606EA6-EFEA-4C30-9264-4F9291A5780D}" type="datetime1">
              <a:rPr lang="es-ES" smtClean="0"/>
              <a:pPr/>
              <a:t>22/06/2016</a:t>
            </a:fld>
            <a:endParaRPr kumimoji="0" lang="es-ES" sz="1400">
              <a:solidFill>
                <a:schemeClr val="tx2"/>
              </a:solidFill>
            </a:endParaRPr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667000" y="4767263"/>
            <a:ext cx="3352800" cy="273844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algn="r"/>
            <a:endParaRPr kumimoji="0" lang="es-ES" sz="1400">
              <a:solidFill>
                <a:schemeClr val="tx2"/>
              </a:solidFill>
            </a:endParaRPr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924800" y="4767263"/>
            <a:ext cx="762000" cy="273844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algn="ctr"/>
            <a:fld id="{8F82E0A0-C266-4798-8C8F-B9F91E9DA37E}" type="slidenum">
              <a:rPr kumimoji="0" lang="es-ES" sz="1400" b="1" smtClean="0">
                <a:solidFill>
                  <a:srgbClr val="FFFFFF"/>
                </a:solidFill>
              </a:rPr>
              <a:pPr algn="ctr"/>
              <a:t>‹Nº›</a:t>
            </a:fld>
            <a:endParaRPr kumimoji="0" lang="es-ES" sz="1400" b="1">
              <a:solidFill>
                <a:srgbClr val="FFFFFF"/>
              </a:solidFill>
            </a:endParaRPr>
          </a:p>
        </p:txBody>
      </p:sp>
      <p:grpSp>
        <p:nvGrpSpPr>
          <p:cNvPr id="2" name="1 Grupo"/>
          <p:cNvGrpSpPr/>
          <p:nvPr/>
        </p:nvGrpSpPr>
        <p:grpSpPr>
          <a:xfrm>
            <a:off x="-19017" y="151806"/>
            <a:ext cx="9180548" cy="486918"/>
            <a:chOff x="-19045" y="216550"/>
            <a:chExt cx="9180548" cy="649224"/>
          </a:xfrm>
        </p:grpSpPr>
        <p:sp>
          <p:nvSpPr>
            <p:cNvPr id="12" name="11 Forma libre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12 Forma libre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>
            <a:extLst/>
          </a:lstStyle>
          <a:p>
            <a:r>
              <a:rPr lang="es-ES" sz="3800" dirty="0" smtClean="0"/>
              <a:t>Comparativo </a:t>
            </a:r>
            <a:br>
              <a:rPr lang="es-ES" sz="3800" dirty="0" smtClean="0"/>
            </a:br>
            <a:r>
              <a:rPr lang="es-ES" sz="3800" dirty="0" smtClean="0"/>
              <a:t>Argentina Neoliberal - 1990-2001</a:t>
            </a:r>
            <a:br>
              <a:rPr lang="es-ES" sz="3800" dirty="0" smtClean="0"/>
            </a:br>
            <a:r>
              <a:rPr lang="es-ES" sz="3800" dirty="0" smtClean="0"/>
              <a:t>Argentina Neo-Desarrollista – </a:t>
            </a:r>
            <a:r>
              <a:rPr lang="es-ES" sz="3800" dirty="0" smtClean="0"/>
              <a:t>2002-2014</a:t>
            </a:r>
            <a:endParaRPr lang="es-ES" dirty="0"/>
          </a:p>
        </p:txBody>
      </p:sp>
      <p:sp>
        <p:nvSpPr>
          <p:cNvPr id="5" name="Rectangle 4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>
            <a:extLst/>
          </a:lstStyle>
          <a:p>
            <a:r>
              <a:rPr lang="es-ES" dirty="0" smtClean="0"/>
              <a:t>En base a datos del Banco Mundial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>
            <a:extLst/>
          </a:lstStyle>
          <a:p>
            <a:r>
              <a:rPr lang="es-ES" sz="3800" dirty="0" smtClean="0"/>
              <a:t>El objetivo es comparación macroeconómica</a:t>
            </a:r>
            <a:endParaRPr lang="es-ES" dirty="0"/>
          </a:p>
        </p:txBody>
      </p:sp>
      <p:sp>
        <p:nvSpPr>
          <p:cNvPr id="3" name="Rectangle 2"/>
          <p:cNvSpPr>
            <a:spLocks noGrp="1"/>
          </p:cNvSpPr>
          <p:nvPr>
            <p:ph sz="half" idx="1"/>
          </p:nvPr>
        </p:nvSpPr>
        <p:spPr>
          <a:xfrm>
            <a:off x="609600" y="1352551"/>
            <a:ext cx="3886200" cy="2285999"/>
          </a:xfrm>
        </p:spPr>
        <p:txBody>
          <a:bodyPr>
            <a:normAutofit/>
          </a:bodyPr>
          <a:lstStyle>
            <a:extLst/>
          </a:lstStyle>
          <a:p>
            <a:pPr marL="0" indent="0">
              <a:buNone/>
            </a:pPr>
            <a:r>
              <a:rPr lang="es-ES" sz="2100" dirty="0" smtClean="0"/>
              <a:t>Los datos fueron tomados de la base del Banco Mundial</a:t>
            </a:r>
          </a:p>
          <a:p>
            <a:pPr marL="0" indent="0">
              <a:buNone/>
            </a:pPr>
            <a:r>
              <a:rPr lang="es-ES" sz="2100" dirty="0" smtClean="0"/>
              <a:t>Se compara Argentina con otro país</a:t>
            </a:r>
            <a:endParaRPr lang="es-ES" dirty="0"/>
          </a:p>
        </p:txBody>
      </p:sp>
      <p:sp>
        <p:nvSpPr>
          <p:cNvPr id="4" name="Rectangle 3"/>
          <p:cNvSpPr>
            <a:spLocks noGrp="1"/>
          </p:cNvSpPr>
          <p:nvPr>
            <p:ph sz="half" idx="2"/>
          </p:nvPr>
        </p:nvSpPr>
        <p:spPr>
          <a:xfrm>
            <a:off x="4644008" y="1352549"/>
            <a:ext cx="4087093" cy="2227313"/>
          </a:xfrm>
        </p:spPr>
        <p:txBody>
          <a:bodyPr>
            <a:normAutofit/>
          </a:bodyPr>
          <a:lstStyle>
            <a:extLst/>
          </a:lstStyle>
          <a:p>
            <a:pPr marL="0" indent="0">
              <a:buNone/>
            </a:pPr>
            <a:r>
              <a:rPr lang="es-ES" sz="2400" dirty="0" smtClean="0"/>
              <a:t>Se usa la fase 2001-2014</a:t>
            </a:r>
          </a:p>
          <a:p>
            <a:pPr marL="0" indent="0">
              <a:buNone/>
            </a:pPr>
            <a:r>
              <a:rPr lang="es-ES" sz="2400" dirty="0" smtClean="0"/>
              <a:t>Se comparan crecimiento y distribución.</a:t>
            </a:r>
            <a:endParaRPr lang="es-ES" sz="2400" dirty="0"/>
          </a:p>
        </p:txBody>
      </p:sp>
      <p:pic>
        <p:nvPicPr>
          <p:cNvPr id="5" name="Rounded Rectangl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3291830"/>
            <a:ext cx="2057400" cy="1156217"/>
          </a:xfrm>
          <a:prstGeom prst="roundRect">
            <a:avLst>
              <a:gd name="adj" fmla="val 4815"/>
            </a:avLst>
          </a:prstGeom>
          <a:noFill/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pic>
      <p:grpSp>
        <p:nvGrpSpPr>
          <p:cNvPr id="9" name="Group 8"/>
          <p:cNvGrpSpPr/>
          <p:nvPr/>
        </p:nvGrpSpPr>
        <p:grpSpPr>
          <a:xfrm>
            <a:off x="5220072" y="3147814"/>
            <a:ext cx="1676400" cy="1235491"/>
            <a:chOff x="4953000" y="3409950"/>
            <a:chExt cx="1676400" cy="1235491"/>
          </a:xfrm>
        </p:grpSpPr>
        <p:sp>
          <p:nvSpPr>
            <p:cNvPr id="7" name="Rounded Rectangle 6"/>
            <p:cNvSpPr>
              <a:spLocks noChangeAspect="1" noChangeArrowheads="1"/>
            </p:cNvSpPr>
            <p:nvPr/>
          </p:nvSpPr>
          <p:spPr bwMode="auto">
            <a:xfrm>
              <a:off x="4953000" y="3409950"/>
              <a:ext cx="1676400" cy="1235491"/>
            </a:xfrm>
            <a:prstGeom prst="roundRect">
              <a:avLst>
                <a:gd name="adj" fmla="val 5507"/>
              </a:avLst>
            </a:prstGeom>
            <a:solidFill>
              <a:srgbClr val="000000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anchor="ctr" compatLnSpc="1"/>
            <a:lstStyle>
              <a:extLst/>
            </a:lstStyle>
            <a:p>
              <a:endParaRPr lang="es-ES"/>
            </a:p>
          </p:txBody>
        </p:sp>
        <p:pic>
          <p:nvPicPr>
            <p:cNvPr id="8" name="Rounded Rectangle 7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968240" y="3565208"/>
              <a:ext cx="1645920" cy="924974"/>
            </a:xfrm>
            <a:prstGeom prst="roundRect">
              <a:avLst>
                <a:gd name="adj" fmla="val 6075"/>
              </a:avLst>
            </a:prstGeom>
            <a:noFill/>
            <a:ln w="3175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extLst/>
          </a:lstStyle>
          <a:p>
            <a:r>
              <a:rPr lang="es-ES" dirty="0" smtClean="0"/>
              <a:t>Variables utilizadas</a:t>
            </a:r>
            <a:endParaRPr lang="es-ES" dirty="0"/>
          </a:p>
        </p:txBody>
      </p:sp>
      <p:sp>
        <p:nvSpPr>
          <p:cNvPr id="3" name="Rectangle 2"/>
          <p:cNvSpPr>
            <a:spLocks noGrp="1"/>
          </p:cNvSpPr>
          <p:nvPr>
            <p:ph sz="half" idx="1"/>
          </p:nvPr>
        </p:nvSpPr>
        <p:spPr>
          <a:xfrm>
            <a:off x="611560" y="1275606"/>
            <a:ext cx="5256584" cy="3528392"/>
          </a:xfrm>
        </p:spPr>
        <p:txBody>
          <a:bodyPr anchor="ctr">
            <a:normAutofit fontScale="55000" lnSpcReduction="20000"/>
          </a:bodyPr>
          <a:lstStyle>
            <a:extLst/>
          </a:lstStyle>
          <a:p>
            <a:r>
              <a:rPr lang="es-ES" dirty="0" smtClean="0"/>
              <a:t>Evolución de PBI UMN corrientes (separados por país) </a:t>
            </a:r>
          </a:p>
          <a:p>
            <a:r>
              <a:rPr lang="es-ES" dirty="0" smtClean="0"/>
              <a:t>Evolución de PBI UMN constante (separados por país)</a:t>
            </a:r>
            <a:br>
              <a:rPr lang="es-ES" dirty="0" smtClean="0"/>
            </a:br>
            <a:r>
              <a:rPr lang="es-ES" dirty="0" smtClean="0"/>
              <a:t>Evolución del PBI U$S a precios corrientes. </a:t>
            </a:r>
            <a:br>
              <a:rPr lang="es-ES" dirty="0" smtClean="0"/>
            </a:br>
            <a:r>
              <a:rPr lang="es-ES" dirty="0" smtClean="0"/>
              <a:t>Evolución del PBI U$S 2005 a precios constantes.</a:t>
            </a:r>
          </a:p>
          <a:p>
            <a:r>
              <a:rPr lang="es-ES" dirty="0" err="1" smtClean="0"/>
              <a:t>Indice</a:t>
            </a:r>
            <a:r>
              <a:rPr lang="es-ES" dirty="0" smtClean="0"/>
              <a:t> de crecimiento en base a 100. </a:t>
            </a:r>
          </a:p>
          <a:p>
            <a:r>
              <a:rPr lang="es-ES" dirty="0" smtClean="0"/>
              <a:t>Tasas de Crecimiento.</a:t>
            </a:r>
            <a:br>
              <a:rPr lang="es-ES" dirty="0" smtClean="0"/>
            </a:br>
            <a:r>
              <a:rPr lang="es-ES" dirty="0" smtClean="0"/>
              <a:t>Evolución de la Inflación</a:t>
            </a:r>
          </a:p>
          <a:p>
            <a:r>
              <a:rPr lang="es-ES" dirty="0" smtClean="0"/>
              <a:t>Evolución PBI per cápita U$S actuales</a:t>
            </a:r>
            <a:br>
              <a:rPr lang="es-ES" dirty="0" smtClean="0"/>
            </a:br>
            <a:r>
              <a:rPr lang="es-ES" dirty="0" smtClean="0"/>
              <a:t>Evolución PBI per cápita U$S 2005 constante</a:t>
            </a:r>
            <a:br>
              <a:rPr lang="es-ES" dirty="0" smtClean="0"/>
            </a:br>
            <a:r>
              <a:rPr lang="es-ES" dirty="0" smtClean="0"/>
              <a:t>Evolución 10% más rico</a:t>
            </a:r>
          </a:p>
          <a:p>
            <a:r>
              <a:rPr lang="es-ES" dirty="0" smtClean="0"/>
              <a:t>Evolución 10% más pobre</a:t>
            </a:r>
            <a:br>
              <a:rPr lang="es-ES" dirty="0" smtClean="0"/>
            </a:br>
            <a:r>
              <a:rPr lang="es-ES" dirty="0" smtClean="0"/>
              <a:t>Brecha Social relación 10% + / 10% -. Elaborar comparativo</a:t>
            </a:r>
          </a:p>
          <a:p>
            <a:r>
              <a:rPr lang="es-ES" dirty="0" smtClean="0"/>
              <a:t>Evolución Línea de Pobreza 1,9 </a:t>
            </a:r>
          </a:p>
          <a:p>
            <a:r>
              <a:rPr lang="es-ES" dirty="0" smtClean="0"/>
              <a:t>Evolución Línea de Pobreza 3,1</a:t>
            </a:r>
            <a:br>
              <a:rPr lang="es-ES" dirty="0" smtClean="0"/>
            </a:br>
            <a:r>
              <a:rPr lang="es-ES" dirty="0" smtClean="0"/>
              <a:t>Comparación de </a:t>
            </a:r>
            <a:r>
              <a:rPr lang="es-ES" dirty="0" err="1" smtClean="0"/>
              <a:t>Indice</a:t>
            </a:r>
            <a:r>
              <a:rPr lang="es-ES" dirty="0" smtClean="0"/>
              <a:t> de </a:t>
            </a:r>
            <a:r>
              <a:rPr lang="es-ES" dirty="0" err="1" smtClean="0"/>
              <a:t>Gini</a:t>
            </a:r>
            <a:endParaRPr lang="es-ES" dirty="0" smtClean="0"/>
          </a:p>
        </p:txBody>
      </p:sp>
      <p:pic>
        <p:nvPicPr>
          <p:cNvPr id="5" name="j0314068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5868144" y="1635646"/>
            <a:ext cx="3081536" cy="285292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/>
        </p:nvGraphicFramePr>
        <p:xfrm>
          <a:off x="179512" y="195486"/>
          <a:ext cx="3378200" cy="2636520"/>
        </p:xfrm>
        <a:graphic>
          <a:graphicData uri="http://schemas.openxmlformats.org/drawingml/2006/table">
            <a:tbl>
              <a:tblPr/>
              <a:tblGrid>
                <a:gridCol w="762000"/>
                <a:gridCol w="1346200"/>
                <a:gridCol w="1270000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1" i="0" u="none" strike="noStrike" dirty="0">
                          <a:solidFill>
                            <a:srgbClr val="3F3F3F"/>
                          </a:solidFill>
                          <a:latin typeface="Calibri"/>
                        </a:rPr>
                        <a:t>Años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1" i="0" u="none" strike="noStrike">
                          <a:solidFill>
                            <a:srgbClr val="3F3F3F"/>
                          </a:solidFill>
                          <a:latin typeface="Calibri"/>
                        </a:rPr>
                        <a:t>PBI pm UMN Corriente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i="0" u="none" strike="noStrike" dirty="0">
                          <a:solidFill>
                            <a:srgbClr val="3F3F3F"/>
                          </a:solidFill>
                          <a:latin typeface="Calibri"/>
                        </a:rPr>
                        <a:t>PBI </a:t>
                      </a:r>
                      <a:r>
                        <a:rPr lang="pt-BR" sz="1100" b="1" i="0" u="none" strike="noStrike" dirty="0" err="1">
                          <a:solidFill>
                            <a:srgbClr val="3F3F3F"/>
                          </a:solidFill>
                          <a:latin typeface="Calibri"/>
                        </a:rPr>
                        <a:t>pm</a:t>
                      </a:r>
                      <a:r>
                        <a:rPr lang="pt-BR" sz="1100" b="1" i="0" u="none" strike="noStrike" dirty="0">
                          <a:solidFill>
                            <a:srgbClr val="3F3F3F"/>
                          </a:solidFill>
                          <a:latin typeface="Calibri"/>
                        </a:rPr>
                        <a:t> B04 UNM Constante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1" i="0" u="none" strike="noStrike">
                          <a:solidFill>
                            <a:srgbClr val="3F3F3F"/>
                          </a:solidFill>
                          <a:latin typeface="Calibri"/>
                        </a:rPr>
                        <a:t>1990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68.921.999.360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339.877.227.700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1" i="0" u="none" strike="noStrike">
                          <a:solidFill>
                            <a:srgbClr val="3F3F3F"/>
                          </a:solidFill>
                          <a:latin typeface="Calibri"/>
                        </a:rPr>
                        <a:t>1991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180.898.005.000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382.938.687.100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1" i="0" u="none" strike="noStrike">
                          <a:solidFill>
                            <a:srgbClr val="3F3F3F"/>
                          </a:solidFill>
                          <a:latin typeface="Calibri"/>
                        </a:rPr>
                        <a:t>1992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226.638.004.200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428.664.533.100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1" i="0" u="none" strike="noStrike">
                          <a:solidFill>
                            <a:srgbClr val="3F3F3F"/>
                          </a:solidFill>
                          <a:latin typeface="Calibri"/>
                        </a:rPr>
                        <a:t>1993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236.504.973.300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453.985.402.000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1" i="0" u="none" strike="noStrike">
                          <a:solidFill>
                            <a:srgbClr val="3F3F3F"/>
                          </a:solidFill>
                          <a:latin typeface="Calibri"/>
                        </a:rPr>
                        <a:t>1994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257.440.000.000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480.480.901.200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1" i="0" u="none" strike="noStrike">
                          <a:solidFill>
                            <a:srgbClr val="3F3F3F"/>
                          </a:solidFill>
                          <a:latin typeface="Calibri"/>
                        </a:rPr>
                        <a:t>1995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258.031.750.000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466.810.212.400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1" i="0" u="none" strike="noStrike">
                          <a:solidFill>
                            <a:srgbClr val="3F3F3F"/>
                          </a:solidFill>
                          <a:latin typeface="Calibri"/>
                        </a:rPr>
                        <a:t>1996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272.149.750.000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492.609.364.900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1" i="0" u="none" strike="noStrike">
                          <a:solidFill>
                            <a:srgbClr val="3F3F3F"/>
                          </a:solidFill>
                          <a:latin typeface="Calibri"/>
                        </a:rPr>
                        <a:t>1997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292.859.000.000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532.565.140.900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1" i="0" u="none" strike="noStrike">
                          <a:solidFill>
                            <a:srgbClr val="3F3F3F"/>
                          </a:solidFill>
                          <a:latin typeface="Calibri"/>
                        </a:rPr>
                        <a:t>1998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298.948.250.000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553.069.851.400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1" i="0" u="none" strike="noStrike">
                          <a:solidFill>
                            <a:srgbClr val="3F3F3F"/>
                          </a:solidFill>
                          <a:latin typeface="Calibri"/>
                        </a:rPr>
                        <a:t>1999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283.523.000.000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534.345.909.100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1" i="0" u="none" strike="noStrike">
                          <a:solidFill>
                            <a:srgbClr val="3F3F3F"/>
                          </a:solidFill>
                          <a:latin typeface="Calibri"/>
                        </a:rPr>
                        <a:t>2000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284.203.750.000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530.129.925.600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1" i="0" u="none" strike="noStrike">
                          <a:solidFill>
                            <a:srgbClr val="3F3F3F"/>
                          </a:solidFill>
                          <a:latin typeface="Calibri"/>
                        </a:rPr>
                        <a:t>2001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268.696.750.000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800" b="0" i="0" u="none" strike="noStrike" dirty="0">
                          <a:solidFill>
                            <a:srgbClr val="403E3C"/>
                          </a:solidFill>
                          <a:latin typeface="Arial"/>
                        </a:rPr>
                        <a:t>506.757.347.000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3" name="2 Gráfico"/>
          <p:cNvGraphicFramePr/>
          <p:nvPr/>
        </p:nvGraphicFramePr>
        <p:xfrm>
          <a:off x="3995936" y="2067694"/>
          <a:ext cx="4896544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/>
        </p:nvGraphicFramePr>
        <p:xfrm>
          <a:off x="251520" y="123478"/>
          <a:ext cx="3378200" cy="2868930"/>
        </p:xfrm>
        <a:graphic>
          <a:graphicData uri="http://schemas.openxmlformats.org/drawingml/2006/table">
            <a:tbl>
              <a:tblPr/>
              <a:tblGrid>
                <a:gridCol w="762000"/>
                <a:gridCol w="1346200"/>
                <a:gridCol w="1270000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1" i="0" u="none" strike="noStrike">
                          <a:solidFill>
                            <a:srgbClr val="3F3F3F"/>
                          </a:solidFill>
                          <a:latin typeface="Calibri"/>
                        </a:rPr>
                        <a:t>Años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1" i="0" u="none" strike="noStrike">
                          <a:solidFill>
                            <a:srgbClr val="3F3F3F"/>
                          </a:solidFill>
                          <a:latin typeface="Calibri"/>
                        </a:rPr>
                        <a:t>PBI pm UMN Corriente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i="0" u="none" strike="noStrike">
                          <a:solidFill>
                            <a:srgbClr val="3F3F3F"/>
                          </a:solidFill>
                          <a:latin typeface="Calibri"/>
                        </a:rPr>
                        <a:t>PBI pm B04 UNM Constante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1" i="0" u="none" strike="noStrike">
                          <a:solidFill>
                            <a:srgbClr val="3F3F3F"/>
                          </a:solidFill>
                          <a:latin typeface="Calibri"/>
                        </a:rPr>
                        <a:t>2002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312.580.000.000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451.548.744.800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1" i="0" u="none" strike="noStrike">
                          <a:solidFill>
                            <a:srgbClr val="3F3F3F"/>
                          </a:solidFill>
                          <a:latin typeface="Calibri"/>
                        </a:rPr>
                        <a:t>2003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375.909.500.000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491.452.291.500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1" i="0" u="none" strike="noStrike">
                          <a:solidFill>
                            <a:srgbClr val="3F3F3F"/>
                          </a:solidFill>
                          <a:latin typeface="Calibri"/>
                        </a:rPr>
                        <a:t>2004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535.828.337.500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535.828.336.500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1" i="0" u="none" strike="noStrike">
                          <a:solidFill>
                            <a:srgbClr val="3F3F3F"/>
                          </a:solidFill>
                          <a:latin typeface="Calibri"/>
                        </a:rPr>
                        <a:t>2005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647.256.725.000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585.116.447.000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1" i="0" u="none" strike="noStrike">
                          <a:solidFill>
                            <a:srgbClr val="3F3F3F"/>
                          </a:solidFill>
                          <a:latin typeface="Calibri"/>
                        </a:rPr>
                        <a:t>2006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808.592.607.000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634.283.013.000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1" i="0" u="none" strike="noStrike">
                          <a:solidFill>
                            <a:srgbClr val="3F3F3F"/>
                          </a:solidFill>
                          <a:latin typeface="Calibri"/>
                        </a:rPr>
                        <a:t>2007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1.027.338.914.000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684.807.291.000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1" i="0" u="none" strike="noStrike">
                          <a:solidFill>
                            <a:srgbClr val="3F3F3F"/>
                          </a:solidFill>
                          <a:latin typeface="Calibri"/>
                        </a:rPr>
                        <a:t>2008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1.283.905.608.000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705.864.742.000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1" i="0" u="none" strike="noStrike">
                          <a:solidFill>
                            <a:srgbClr val="3F3F3F"/>
                          </a:solidFill>
                          <a:latin typeface="Calibri"/>
                        </a:rPr>
                        <a:t>2009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1.411.525.957.000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706.217.847.000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1" i="0" u="none" strike="noStrike">
                          <a:solidFill>
                            <a:srgbClr val="3F3F3F"/>
                          </a:solidFill>
                          <a:latin typeface="Calibri"/>
                        </a:rPr>
                        <a:t>2010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1.810.830.016.000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772.966.580.000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1" i="0" u="none" strike="noStrike">
                          <a:solidFill>
                            <a:srgbClr val="3F3F3F"/>
                          </a:solidFill>
                          <a:latin typeface="Calibri"/>
                        </a:rPr>
                        <a:t>2011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2.312.008.582.000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837.791.047.000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1" i="0" u="none" strike="noStrike">
                          <a:solidFill>
                            <a:srgbClr val="3F3F3F"/>
                          </a:solidFill>
                          <a:latin typeface="Calibri"/>
                        </a:rPr>
                        <a:t>2012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2.765.575.381.000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844.508.122.000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1" i="0" u="none" strike="noStrike">
                          <a:solidFill>
                            <a:srgbClr val="3F3F3F"/>
                          </a:solidFill>
                          <a:latin typeface="Calibri"/>
                        </a:rPr>
                        <a:t>2013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3.406.265.097.000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868.875.153.000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1" i="0" u="none" strike="noStrike">
                          <a:solidFill>
                            <a:srgbClr val="3F3F3F"/>
                          </a:solidFill>
                          <a:latin typeface="Calibri"/>
                        </a:rPr>
                        <a:t>2014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4.425.694.299.300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800" b="0" i="0" u="none" strike="noStrike" dirty="0">
                          <a:solidFill>
                            <a:srgbClr val="403E3C"/>
                          </a:solidFill>
                          <a:latin typeface="Arial"/>
                        </a:rPr>
                        <a:t>872.816.418.300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3" name="3 Gráfico"/>
          <p:cNvGraphicFramePr/>
          <p:nvPr/>
        </p:nvGraphicFramePr>
        <p:xfrm>
          <a:off x="3923928" y="1851670"/>
          <a:ext cx="4968552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/>
        </p:nvGraphicFramePr>
        <p:xfrm>
          <a:off x="179512" y="267494"/>
          <a:ext cx="2376263" cy="4671432"/>
        </p:xfrm>
        <a:graphic>
          <a:graphicData uri="http://schemas.openxmlformats.org/drawingml/2006/table">
            <a:tbl>
              <a:tblPr/>
              <a:tblGrid>
                <a:gridCol w="630169"/>
                <a:gridCol w="811343"/>
                <a:gridCol w="934751"/>
              </a:tblGrid>
              <a:tr h="648072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1" i="0" u="none" strike="noStrike">
                          <a:solidFill>
                            <a:srgbClr val="3F3F3F"/>
                          </a:solidFill>
                          <a:latin typeface="Calibri"/>
                        </a:rPr>
                        <a:t>Años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Convertibilidad </a:t>
                      </a:r>
                      <a:b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</a:br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1990-2001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Neodesarrollismo </a:t>
                      </a:r>
                      <a:b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</a:br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2002-2012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1" i="0" u="none" strike="noStrike">
                          <a:solidFill>
                            <a:srgbClr val="3F3F3F"/>
                          </a:solidFill>
                          <a:latin typeface="Calibri"/>
                        </a:rPr>
                        <a:t>1990/2002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2314,0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1" i="0" u="none" strike="noStrike">
                          <a:solidFill>
                            <a:srgbClr val="3F3F3F"/>
                          </a:solidFill>
                          <a:latin typeface="Calibri"/>
                        </a:rPr>
                        <a:t>25,90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1" i="0" u="none" strike="noStrike">
                          <a:solidFill>
                            <a:srgbClr val="3F3F3F"/>
                          </a:solidFill>
                          <a:latin typeface="Calibri"/>
                        </a:rPr>
                        <a:t>1991/2003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171,7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1" i="0" u="none" strike="noStrike">
                          <a:solidFill>
                            <a:srgbClr val="3F3F3F"/>
                          </a:solidFill>
                          <a:latin typeface="Calibri"/>
                        </a:rPr>
                        <a:t>13,4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1" i="0" u="none" strike="noStrike">
                          <a:solidFill>
                            <a:srgbClr val="3F3F3F"/>
                          </a:solidFill>
                          <a:latin typeface="Calibri"/>
                        </a:rPr>
                        <a:t>1992/2004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1" i="0" u="none" strike="noStrike">
                          <a:solidFill>
                            <a:srgbClr val="3F3F3F"/>
                          </a:solidFill>
                          <a:latin typeface="Calibri"/>
                        </a:rPr>
                        <a:t>4,4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1" i="0" u="none" strike="noStrike">
                          <a:solidFill>
                            <a:srgbClr val="3F3F3F"/>
                          </a:solidFill>
                          <a:latin typeface="Calibri"/>
                        </a:rPr>
                        <a:t>1993/2005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10,6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1" i="0" u="none" strike="noStrike">
                          <a:solidFill>
                            <a:srgbClr val="3F3F3F"/>
                          </a:solidFill>
                          <a:latin typeface="Calibri"/>
                        </a:rPr>
                        <a:t>9,6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1" i="0" u="none" strike="noStrike">
                          <a:solidFill>
                            <a:srgbClr val="3F3F3F"/>
                          </a:solidFill>
                          <a:latin typeface="Calibri"/>
                        </a:rPr>
                        <a:t>1994/2006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1" i="0" u="none" strike="noStrike">
                          <a:solidFill>
                            <a:srgbClr val="3F3F3F"/>
                          </a:solidFill>
                          <a:latin typeface="Calibri"/>
                        </a:rPr>
                        <a:t>10,9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1" i="0" u="none" strike="noStrike">
                          <a:solidFill>
                            <a:srgbClr val="3F3F3F"/>
                          </a:solidFill>
                          <a:latin typeface="Calibri"/>
                        </a:rPr>
                        <a:t>1995/2007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3,4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1" i="0" u="none" strike="noStrike">
                          <a:solidFill>
                            <a:srgbClr val="3F3F3F"/>
                          </a:solidFill>
                          <a:latin typeface="Calibri"/>
                        </a:rPr>
                        <a:t>8,8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1" i="0" u="none" strike="noStrike">
                          <a:solidFill>
                            <a:srgbClr val="3F3F3F"/>
                          </a:solidFill>
                          <a:latin typeface="Calibri"/>
                        </a:rPr>
                        <a:t>1996/2008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1100" b="1" i="0" u="none" strike="noStrike">
                          <a:solidFill>
                            <a:srgbClr val="3F3F3F"/>
                          </a:solidFill>
                          <a:latin typeface="Calibri"/>
                        </a:rPr>
                        <a:t>8,6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1" i="0" u="none" strike="noStrike">
                          <a:solidFill>
                            <a:srgbClr val="3F3F3F"/>
                          </a:solidFill>
                          <a:latin typeface="Calibri"/>
                        </a:rPr>
                        <a:t>1997/2009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1100" b="1" i="0" u="none" strike="noStrike">
                          <a:solidFill>
                            <a:srgbClr val="3F3F3F"/>
                          </a:solidFill>
                          <a:latin typeface="Calibri"/>
                        </a:rPr>
                        <a:t>6,3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1" i="0" u="none" strike="noStrike">
                          <a:solidFill>
                            <a:srgbClr val="3F3F3F"/>
                          </a:solidFill>
                          <a:latin typeface="Calibri"/>
                        </a:rPr>
                        <a:t>1998/2010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1" i="0" u="none" strike="noStrike">
                          <a:solidFill>
                            <a:srgbClr val="3F3F3F"/>
                          </a:solidFill>
                          <a:latin typeface="Calibri"/>
                        </a:rPr>
                        <a:t>10,8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1" i="0" u="none" strike="noStrike">
                          <a:solidFill>
                            <a:srgbClr val="3F3F3F"/>
                          </a:solidFill>
                          <a:latin typeface="Calibri"/>
                        </a:rPr>
                        <a:t>1999/2011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-1,2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1" i="0" u="none" strike="noStrike">
                          <a:solidFill>
                            <a:srgbClr val="3F3F3F"/>
                          </a:solidFill>
                          <a:latin typeface="Calibri"/>
                        </a:rPr>
                        <a:t>9,5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1" i="0" u="none" strike="noStrike">
                          <a:solidFill>
                            <a:srgbClr val="3F3F3F"/>
                          </a:solidFill>
                          <a:latin typeface="Calibri"/>
                        </a:rPr>
                        <a:t>2000/2012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-0,9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1" i="0" u="none" strike="noStrike">
                          <a:solidFill>
                            <a:srgbClr val="3F3F3F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1" i="0" u="none" strike="noStrike">
                          <a:solidFill>
                            <a:srgbClr val="3F3F3F"/>
                          </a:solidFill>
                          <a:latin typeface="Calibri"/>
                        </a:rPr>
                        <a:t>2001/2013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-1,1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1" i="0" u="none" strike="noStrike" dirty="0">
                          <a:solidFill>
                            <a:srgbClr val="3F3F3F"/>
                          </a:solidFill>
                          <a:latin typeface="Calibri"/>
                        </a:rPr>
                        <a:t>10,6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" name="1 Gráfico"/>
          <p:cNvGraphicFramePr/>
          <p:nvPr/>
        </p:nvGraphicFramePr>
        <p:xfrm>
          <a:off x="3563888" y="411510"/>
          <a:ext cx="4446067" cy="21448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2 Gráfico"/>
          <p:cNvGraphicFramePr/>
          <p:nvPr/>
        </p:nvGraphicFramePr>
        <p:xfrm>
          <a:off x="3419872" y="2859782"/>
          <a:ext cx="5056039" cy="20798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/>
        </p:nvGraphicFramePr>
        <p:xfrm>
          <a:off x="179512" y="267494"/>
          <a:ext cx="2304256" cy="3675791"/>
        </p:xfrm>
        <a:graphic>
          <a:graphicData uri="http://schemas.openxmlformats.org/drawingml/2006/table">
            <a:tbl>
              <a:tblPr/>
              <a:tblGrid>
                <a:gridCol w="648072"/>
                <a:gridCol w="723056"/>
                <a:gridCol w="933128"/>
              </a:tblGrid>
              <a:tr h="244067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Tasas de Crecimiento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es-E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88133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1" i="0" u="none" strike="noStrike">
                          <a:solidFill>
                            <a:srgbClr val="3F3F3F"/>
                          </a:solidFill>
                          <a:latin typeface="Calibri"/>
                        </a:rPr>
                        <a:t>Años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Convertibilidad </a:t>
                      </a:r>
                      <a:b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</a:br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1990-2001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Neodesarrollismo </a:t>
                      </a:r>
                      <a:b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</a:br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2002-2012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4067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1" i="0" u="none" strike="noStrike">
                          <a:solidFill>
                            <a:srgbClr val="3F3F3F"/>
                          </a:solidFill>
                          <a:latin typeface="Calibri"/>
                        </a:rPr>
                        <a:t>1990/2002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-2,4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-11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4067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1" i="0" u="none" strike="noStrike">
                          <a:solidFill>
                            <a:srgbClr val="3F3F3F"/>
                          </a:solidFill>
                          <a:latin typeface="Calibri"/>
                        </a:rPr>
                        <a:t>1991/2003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4067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1" i="0" u="none" strike="noStrike">
                          <a:solidFill>
                            <a:srgbClr val="3F3F3F"/>
                          </a:solidFill>
                          <a:latin typeface="Calibri"/>
                        </a:rPr>
                        <a:t>1992/2004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4067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1" i="0" u="none" strike="noStrike">
                          <a:solidFill>
                            <a:srgbClr val="3F3F3F"/>
                          </a:solidFill>
                          <a:latin typeface="Calibri"/>
                        </a:rPr>
                        <a:t>1993/2005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4067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1" i="0" u="none" strike="noStrike">
                          <a:solidFill>
                            <a:srgbClr val="3F3F3F"/>
                          </a:solidFill>
                          <a:latin typeface="Calibri"/>
                        </a:rPr>
                        <a:t>1994/2006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4067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1" i="0" u="none" strike="noStrike">
                          <a:solidFill>
                            <a:srgbClr val="3F3F3F"/>
                          </a:solidFill>
                          <a:latin typeface="Calibri"/>
                        </a:rPr>
                        <a:t>1995/2007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-2,8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4067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1" i="0" u="none" strike="noStrike">
                          <a:solidFill>
                            <a:srgbClr val="3F3F3F"/>
                          </a:solidFill>
                          <a:latin typeface="Calibri"/>
                        </a:rPr>
                        <a:t>1996/2008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4067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1" i="0" u="none" strike="noStrike">
                          <a:solidFill>
                            <a:srgbClr val="3F3F3F"/>
                          </a:solidFill>
                          <a:latin typeface="Calibri"/>
                        </a:rPr>
                        <a:t>1997/2009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4067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1" i="0" u="none" strike="noStrike">
                          <a:solidFill>
                            <a:srgbClr val="3F3F3F"/>
                          </a:solidFill>
                          <a:latin typeface="Calibri"/>
                        </a:rPr>
                        <a:t>1998/2010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4067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1" i="0" u="none" strike="noStrike">
                          <a:solidFill>
                            <a:srgbClr val="3F3F3F"/>
                          </a:solidFill>
                          <a:latin typeface="Calibri"/>
                        </a:rPr>
                        <a:t>1999/2011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-3,4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4067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1" i="0" u="none" strike="noStrike">
                          <a:solidFill>
                            <a:srgbClr val="3F3F3F"/>
                          </a:solidFill>
                          <a:latin typeface="Calibri"/>
                        </a:rPr>
                        <a:t>2000/2012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-0,8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4067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1" i="0" u="none" strike="noStrike">
                          <a:solidFill>
                            <a:srgbClr val="3F3F3F"/>
                          </a:solidFill>
                          <a:latin typeface="Calibri"/>
                        </a:rPr>
                        <a:t>2001/2013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-4,4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3" name="1 Gráfico"/>
          <p:cNvGraphicFramePr/>
          <p:nvPr/>
        </p:nvGraphicFramePr>
        <p:xfrm>
          <a:off x="2771800" y="987574"/>
          <a:ext cx="5800898" cy="2879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/>
        </p:nvGraphicFramePr>
        <p:xfrm>
          <a:off x="179512" y="627534"/>
          <a:ext cx="2900041" cy="4104453"/>
        </p:xfrm>
        <a:graphic>
          <a:graphicData uri="http://schemas.openxmlformats.org/drawingml/2006/table">
            <a:tbl>
              <a:tblPr/>
              <a:tblGrid>
                <a:gridCol w="848262"/>
                <a:gridCol w="986014"/>
                <a:gridCol w="1065765"/>
              </a:tblGrid>
              <a:tr h="383014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Años comparados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PBI pm U$S actuales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3014"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Convertibilidad 1991-2001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Neodesarrollismo 2003 -2013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  <a:tr h="257746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1990/2002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141.352.368.714,70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97.724.513.456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7746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1991/2003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189.719.989.668,10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127.586.251.761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  <a:tr h="257746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1992/2004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228.779.382.768,20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181.873.056.797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7746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1993/2005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236.753.563.469,90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220.813.784.300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  <a:tr h="257746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1994/2006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257.440.000.000,00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262.666.517.347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7746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1995/2007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258.031.750.000,00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329.761.480.067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7746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1996/2008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272.149.750.000,00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403.781.994.528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7746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1997/2009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292.859.000.000,00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376.627.876.888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  <a:tr h="257746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1998/2010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298.948.250.000,00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461.640.242.696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7746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1999/2011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283.523.000.000,00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557.890.203.658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  <a:tr h="257746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2000/2012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284.203.750.000,00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604.378.456.916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7746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2001/2013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268.696.750.000,00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614.383.517.370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  <a:tr h="245473"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800" b="0" i="0" u="none" strike="noStrike" dirty="0">
                          <a:solidFill>
                            <a:srgbClr val="403E3C"/>
                          </a:solidFill>
                          <a:latin typeface="Arial"/>
                        </a:rPr>
                        <a:t>537.659.972.702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3" name="5 Gráfico"/>
          <p:cNvGraphicFramePr/>
          <p:nvPr/>
        </p:nvGraphicFramePr>
        <p:xfrm>
          <a:off x="3203848" y="771550"/>
          <a:ext cx="5688632" cy="34563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/>
        </p:nvGraphicFramePr>
        <p:xfrm>
          <a:off x="323528" y="555526"/>
          <a:ext cx="2972048" cy="3848891"/>
        </p:xfrm>
        <a:graphic>
          <a:graphicData uri="http://schemas.openxmlformats.org/drawingml/2006/table">
            <a:tbl>
              <a:tblPr/>
              <a:tblGrid>
                <a:gridCol w="869324"/>
                <a:gridCol w="1010496"/>
                <a:gridCol w="1092228"/>
              </a:tblGrid>
              <a:tr h="232845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Años comparados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PBI pm U$S 2005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  <a:tr h="244487"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Convertibilidad 1991-2001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Neodesarrollismo 2003 -2013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487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1990/2002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128.264.343.330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170.407.425.131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44487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1991/2003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144.515.063.774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185.466.398.775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44487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1992/2004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161.771.281.998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202.213.223.239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44487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1993/2005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171.326.981.401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220.813.784.300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44487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1994/2006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181.325.967.885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239.368.476.371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44487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1995/2007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176.166.864.012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258.435.547.689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44487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1996/2008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185.903.060.157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266.382.299.941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44487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1997/2009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200.981.744.320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266.515.556.238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44487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1998/2010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208.719.900.963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291.705.482.802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44487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1999/2011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201.653.778.352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316.169.221.510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44487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2000/2012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200.062.732.201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318.704.140.427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44487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2001/2013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191.242.287.047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327.899.876.344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44487"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 dirty="0">
                          <a:solidFill>
                            <a:srgbClr val="403E3C"/>
                          </a:solidFill>
                          <a:latin typeface="Arial"/>
                        </a:rPr>
                        <a:t>329.387.248.149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" name="6 Gráfico"/>
          <p:cNvGraphicFramePr/>
          <p:nvPr/>
        </p:nvGraphicFramePr>
        <p:xfrm>
          <a:off x="3419872" y="699542"/>
          <a:ext cx="5544616" cy="3384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/>
        </p:nvGraphicFramePr>
        <p:xfrm>
          <a:off x="323528" y="411510"/>
          <a:ext cx="2179959" cy="4076984"/>
        </p:xfrm>
        <a:graphic>
          <a:graphicData uri="http://schemas.openxmlformats.org/drawingml/2006/table">
            <a:tbl>
              <a:tblPr/>
              <a:tblGrid>
                <a:gridCol w="637638"/>
                <a:gridCol w="741186"/>
                <a:gridCol w="801135"/>
              </a:tblGrid>
              <a:tr h="537286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Años comparados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Indice 1990 = 100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Indice 2002 = 100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  <a:tr h="537286"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Convertibilidad 1991-2001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Neodesarrollismo 2003 -2013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201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1990/2002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100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100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0201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1991/2003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112,67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108,84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0201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1992/2004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126,12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118,66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0201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1993/2005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133,57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129,58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0201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1994/2006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141,37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140,47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0201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1995/2007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137,35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151,66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0201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1996/2008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144,94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156,32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0201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1997/2009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156,69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156,40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0201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1998/2010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162,73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171,18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0201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1999/2011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157,22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185,54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0201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2000/2012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155,98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187,02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0201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2001/2013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149,10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 dirty="0">
                          <a:solidFill>
                            <a:srgbClr val="403E3C"/>
                          </a:solidFill>
                          <a:latin typeface="Arial"/>
                        </a:rPr>
                        <a:t>192,42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" name="7 Gráfico"/>
          <p:cNvGraphicFramePr/>
          <p:nvPr/>
        </p:nvGraphicFramePr>
        <p:xfrm>
          <a:off x="2699792" y="555526"/>
          <a:ext cx="6120680" cy="41764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/>
        </p:nvGraphicFramePr>
        <p:xfrm>
          <a:off x="179512" y="339502"/>
          <a:ext cx="2520280" cy="4237374"/>
        </p:xfrm>
        <a:graphic>
          <a:graphicData uri="http://schemas.openxmlformats.org/drawingml/2006/table">
            <a:tbl>
              <a:tblPr/>
              <a:tblGrid>
                <a:gridCol w="737182"/>
                <a:gridCol w="856895"/>
                <a:gridCol w="926203"/>
              </a:tblGrid>
              <a:tr h="262266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Años comparados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PBI pc U$S actuales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PBI pc U$S actuales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5379"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Convertibilidad 1991-2001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Neodesarrollismo 2003 -2013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  <a:tr h="275379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1990/2002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4.332,70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2.711,90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5379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1991/2003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5.736,00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3.413,10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5379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1992/2004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6.825,00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4.784,70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5379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1993/2005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6.971,10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5.767,70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5379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1994/2006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7.483,90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6.783,70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5379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1995/2007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7.407,60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8.384,20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5379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1996/2008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7.717,50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10.233,00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5379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1997/2009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8.205,50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9.456,80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5379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1998/2010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8.279,00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11.460,40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5379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1999/2011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7.764,70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13.693,70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5379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2000/2012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7.701,40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14.679,90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5379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2001/2013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7.208,80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14.715,20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2266"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3" name="9 Gráfico"/>
          <p:cNvGraphicFramePr/>
          <p:nvPr/>
        </p:nvGraphicFramePr>
        <p:xfrm>
          <a:off x="2915816" y="627534"/>
          <a:ext cx="5760640" cy="38164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/>
        </p:nvGraphicFramePr>
        <p:xfrm>
          <a:off x="323528" y="267494"/>
          <a:ext cx="2592288" cy="4262604"/>
        </p:xfrm>
        <a:graphic>
          <a:graphicData uri="http://schemas.openxmlformats.org/drawingml/2006/table">
            <a:tbl>
              <a:tblPr/>
              <a:tblGrid>
                <a:gridCol w="758244"/>
                <a:gridCol w="881378"/>
                <a:gridCol w="952666"/>
              </a:tblGrid>
              <a:tr h="285083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Años comparados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PBI pc U$S actuales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PBI pc U$S actuales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  <a:tr h="299337"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Convertibilidad 1991-2001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Neodesarrollismo 2003 -2013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9337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1990/2002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100,00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100,00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99337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1991/2003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132,39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125,86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99337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1992/2004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157,52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176,43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99337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1993/2005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160,90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212,68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99337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1994/2006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172,73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250,15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99337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1995/2007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170,97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309,16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99337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1996/2008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178,12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377,34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99337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1997/2009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189,39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348,71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99337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1998/2010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191,08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422,60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99337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1999/2011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179,21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504,95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99337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2000/2012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177,75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541,31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99337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2001/2013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166,38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 dirty="0">
                          <a:solidFill>
                            <a:srgbClr val="403E3C"/>
                          </a:solidFill>
                          <a:latin typeface="Arial"/>
                        </a:rPr>
                        <a:t>542,62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" name="10 Gráfico"/>
          <p:cNvGraphicFramePr/>
          <p:nvPr/>
        </p:nvGraphicFramePr>
        <p:xfrm>
          <a:off x="3203848" y="411510"/>
          <a:ext cx="5544616" cy="41044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/>
        </p:nvGraphicFramePr>
        <p:xfrm>
          <a:off x="251520" y="195486"/>
          <a:ext cx="2592288" cy="4320482"/>
        </p:xfrm>
        <a:graphic>
          <a:graphicData uri="http://schemas.openxmlformats.org/drawingml/2006/table">
            <a:tbl>
              <a:tblPr/>
              <a:tblGrid>
                <a:gridCol w="758244"/>
                <a:gridCol w="881378"/>
                <a:gridCol w="952666"/>
              </a:tblGrid>
              <a:tr h="401845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Años comparados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Línea Pobrea 1,9 x Día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Línea Pobrea 1,9 x Día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1845"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Convertibilidad 1991-2001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Neodesarrollismo 2003 -2013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  <a:tr h="293066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1990/2002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14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93066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1991/2003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1,1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9,8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93066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1992/2004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2,1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7,1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93066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1993/2005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2,4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5,4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93066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1994/2006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2,3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4,1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93066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1995/2007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4,1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3,5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93066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1996/2008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4,6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93066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1997/2009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4,1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3,1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93066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1998/2010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4,6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2,1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93066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1999/2011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4,8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1,5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93066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2000/2012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5,7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1,6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93066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2001/2013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9,4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 dirty="0">
                          <a:solidFill>
                            <a:srgbClr val="403E3C"/>
                          </a:solidFill>
                          <a:latin typeface="Arial"/>
                        </a:rPr>
                        <a:t>1,8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" name="15 Gráfico"/>
          <p:cNvGraphicFramePr/>
          <p:nvPr/>
        </p:nvGraphicFramePr>
        <p:xfrm>
          <a:off x="3059832" y="411510"/>
          <a:ext cx="5688632" cy="432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/>
        </p:nvGraphicFramePr>
        <p:xfrm>
          <a:off x="611560" y="267494"/>
          <a:ext cx="2179959" cy="4187808"/>
        </p:xfrm>
        <a:graphic>
          <a:graphicData uri="http://schemas.openxmlformats.org/drawingml/2006/table">
            <a:tbl>
              <a:tblPr/>
              <a:tblGrid>
                <a:gridCol w="637638"/>
                <a:gridCol w="741186"/>
                <a:gridCol w="801135"/>
              </a:tblGrid>
              <a:tr h="252537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Años comparados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Línea Pobrea 3,1 x Día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Línea Pobrea 3,1 x Día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5164"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Convertibilidad 1991-2001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Neodesarrollismo 2003 -2013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  <a:tr h="265164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1990/2002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25,4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5164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1991/2003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3,9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19,1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5164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1992/2004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4,5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14,6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5164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1993/2005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5,2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11,4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5164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1994/2006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5,4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8,7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5164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1995/2007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8,3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7,1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5164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1996/2008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9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6,8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5164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1997/2009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8,5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6,4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5164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1998/2010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9,8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5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5164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1999/2011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10,2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3,6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5164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2000/2012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12,1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3,7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5164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2001/2013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17,1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 dirty="0">
                          <a:solidFill>
                            <a:srgbClr val="403E3C"/>
                          </a:solidFill>
                          <a:latin typeface="Arial"/>
                        </a:rPr>
                        <a:t>3,6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" name="11 Gráfico"/>
          <p:cNvGraphicFramePr/>
          <p:nvPr/>
        </p:nvGraphicFramePr>
        <p:xfrm>
          <a:off x="3131840" y="267494"/>
          <a:ext cx="5616624" cy="4392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/>
        </p:nvGraphicFramePr>
        <p:xfrm>
          <a:off x="251520" y="267494"/>
          <a:ext cx="2304256" cy="4347012"/>
        </p:xfrm>
        <a:graphic>
          <a:graphicData uri="http://schemas.openxmlformats.org/drawingml/2006/table">
            <a:tbl>
              <a:tblPr/>
              <a:tblGrid>
                <a:gridCol w="673995"/>
                <a:gridCol w="783448"/>
                <a:gridCol w="846813"/>
              </a:tblGrid>
              <a:tr h="417646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Años comparados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10 % más rico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10 % más rico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  <a:tr h="417646"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Convertibilidad 1991-2001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Neodesarrollismo 2003 -2013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431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1990/2002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40,5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8431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1991/2003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36,6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39,9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8431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1992/2004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34,3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36,7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8431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1993/2005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33,2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36,3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8431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1994/2006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34,4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35,4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8431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1995/2007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37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34,9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8431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1996/2008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36,9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33,7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8431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1997/2009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36,4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32,6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8431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1998/2010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38,1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32,4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8431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1999/2011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37,1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31,8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8431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2000/2012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37,7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30,8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8431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2001/2013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39,5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 dirty="0">
                          <a:solidFill>
                            <a:srgbClr val="403E3C"/>
                          </a:solidFill>
                          <a:latin typeface="Arial"/>
                        </a:rPr>
                        <a:t>30,6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" name="12 Gráfico"/>
          <p:cNvGraphicFramePr/>
          <p:nvPr/>
        </p:nvGraphicFramePr>
        <p:xfrm>
          <a:off x="2771800" y="411510"/>
          <a:ext cx="5832648" cy="41764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/>
        </p:nvGraphicFramePr>
        <p:xfrm>
          <a:off x="323528" y="267494"/>
          <a:ext cx="2467992" cy="3790596"/>
        </p:xfrm>
        <a:graphic>
          <a:graphicData uri="http://schemas.openxmlformats.org/drawingml/2006/table">
            <a:tbl>
              <a:tblPr/>
              <a:tblGrid>
                <a:gridCol w="721888"/>
                <a:gridCol w="839117"/>
                <a:gridCol w="906987"/>
              </a:tblGrid>
              <a:tr h="247622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Años comparados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10 % más pobre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10 % más pobre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0003"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Convertibilidad 1991-2001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Neodesarrollismo 2003 -2013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  <a:tr h="260003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1990/2002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0,9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0003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1991/2003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1,8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0,8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0003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1992/2004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1,6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0003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1993/2005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1,5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1,1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0003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1994/2006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1,5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1,1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0003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1995/2007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1,1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1,2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0003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1996/2008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1,3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0003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1997/2009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1,1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1,2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0003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1998/2010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1,1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1,5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0003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1999/2011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1,1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1,6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0003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2000/2012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1,6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0003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2001/2013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0,7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 dirty="0">
                          <a:solidFill>
                            <a:srgbClr val="403E3C"/>
                          </a:solidFill>
                          <a:latin typeface="Arial"/>
                        </a:rPr>
                        <a:t>1,6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" name="13 Gráfico"/>
          <p:cNvGraphicFramePr/>
          <p:nvPr/>
        </p:nvGraphicFramePr>
        <p:xfrm>
          <a:off x="2987824" y="267494"/>
          <a:ext cx="5688632" cy="41044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/>
        </p:nvGraphicFramePr>
        <p:xfrm>
          <a:off x="251520" y="267494"/>
          <a:ext cx="2304256" cy="4697148"/>
        </p:xfrm>
        <a:graphic>
          <a:graphicData uri="http://schemas.openxmlformats.org/drawingml/2006/table">
            <a:tbl>
              <a:tblPr/>
              <a:tblGrid>
                <a:gridCol w="673995"/>
                <a:gridCol w="783447"/>
                <a:gridCol w="846814"/>
              </a:tblGrid>
              <a:tr h="350590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Años comparados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Brecha Social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  <a:tr h="350590"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Convertibilidad 1991-2001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Neodesarrollismo 2003 -2013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7609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1990/2002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45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07609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1991/2003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49,87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07609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1992/2004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21,4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36,7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07609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1993/2005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33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07609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1994/2006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32,18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07609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1995/2007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33,6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29,08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07609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1996/2008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36,9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25,92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07609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1997/2009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33,1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27,16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07609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1998/2010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34,6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21,6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07609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1999/2011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33,7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19,87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07609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2000/2012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37,7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19,30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07609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2001/2013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56,4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 dirty="0">
                          <a:solidFill>
                            <a:srgbClr val="403E3C"/>
                          </a:solidFill>
                          <a:latin typeface="Arial"/>
                        </a:rPr>
                        <a:t>19,10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" name="14 Gráfico"/>
          <p:cNvGraphicFramePr/>
          <p:nvPr/>
        </p:nvGraphicFramePr>
        <p:xfrm>
          <a:off x="2699792" y="483518"/>
          <a:ext cx="5904656" cy="41764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/>
        </p:nvGraphicFramePr>
        <p:xfrm>
          <a:off x="251520" y="411510"/>
          <a:ext cx="2520280" cy="4386468"/>
        </p:xfrm>
        <a:graphic>
          <a:graphicData uri="http://schemas.openxmlformats.org/drawingml/2006/table">
            <a:tbl>
              <a:tblPr/>
              <a:tblGrid>
                <a:gridCol w="737182"/>
                <a:gridCol w="856895"/>
                <a:gridCol w="926203"/>
              </a:tblGrid>
              <a:tr h="294913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Años comparados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Distribución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9659"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Convertibilidad 1991-2001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Neodesarrollismo 2003 -2013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  <a:tr h="309659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1990/2002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53,8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09659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1991/2003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46,8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53,5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09659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1992/2004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45,5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50,2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09659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1993/2005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44,9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49,3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09659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1994/2006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45,9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48,3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09659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1995/2007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48,9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47,4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09659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1996/2008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49,5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46,3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09659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1997/2009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49,1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45,3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09659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1998/2010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50,7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44,5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9659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1999/2011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49,8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43,6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  <a:tr h="309659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2000/2012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51,1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42,5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9659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2001/2013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s-ES" sz="800" b="0" i="0" u="none" strike="noStrike">
                          <a:solidFill>
                            <a:srgbClr val="403E3C"/>
                          </a:solidFill>
                          <a:latin typeface="Arial"/>
                        </a:rPr>
                        <a:t>53,3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800" b="0" i="0" u="none" strike="noStrike" dirty="0">
                          <a:solidFill>
                            <a:srgbClr val="403E3C"/>
                          </a:solidFill>
                          <a:latin typeface="Arial"/>
                        </a:rPr>
                        <a:t>42,3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" name="16 Gráfico"/>
          <p:cNvGraphicFramePr/>
          <p:nvPr/>
        </p:nvGraphicFramePr>
        <p:xfrm>
          <a:off x="3131840" y="555526"/>
          <a:ext cx="5688632" cy="42484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title"/>
          </p:nvPr>
        </p:nvSpPr>
        <p:spPr>
          <a:xfrm>
            <a:off x="539552" y="771550"/>
            <a:ext cx="2212848" cy="1186966"/>
          </a:xfrm>
        </p:spPr>
        <p:txBody>
          <a:bodyPr>
            <a:normAutofit/>
          </a:bodyPr>
          <a:lstStyle>
            <a:extLst/>
          </a:lstStyle>
          <a:p>
            <a:r>
              <a:rPr lang="es-ES" dirty="0" smtClean="0"/>
              <a:t>Conclusiones</a:t>
            </a:r>
            <a:endParaRPr lang="es-ES" dirty="0"/>
          </a:p>
        </p:txBody>
      </p:sp>
      <p:sp>
        <p:nvSpPr>
          <p:cNvPr id="3" name="Rectangle 2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92500" lnSpcReduction="20000"/>
          </a:bodyPr>
          <a:lstStyle>
            <a:extLst/>
          </a:lstStyle>
          <a:p>
            <a:r>
              <a:rPr lang="es-ES" dirty="0" smtClean="0"/>
              <a:t>La fase neoliberal tiene mejores rendimientos de crecimiento en el primer lustro y declina en el segundo que la fase </a:t>
            </a:r>
            <a:r>
              <a:rPr lang="es-ES" dirty="0" err="1" smtClean="0"/>
              <a:t>neodesarrollista</a:t>
            </a:r>
            <a:r>
              <a:rPr lang="es-ES" dirty="0" smtClean="0"/>
              <a:t> , pero tiene peores </a:t>
            </a:r>
            <a:r>
              <a:rPr lang="es-ES" dirty="0" smtClean="0"/>
              <a:t>indicadores de </a:t>
            </a:r>
            <a:r>
              <a:rPr lang="es-ES" dirty="0" smtClean="0"/>
              <a:t>inclusión, que se deterioran en todo el período, en tanto que mejoran en la fase 2002-2014, según </a:t>
            </a:r>
            <a:r>
              <a:rPr lang="es-ES" dirty="0" smtClean="0"/>
              <a:t>datos del Banco Mundial.</a:t>
            </a:r>
          </a:p>
          <a:p>
            <a:endParaRPr lang="es-ES" dirty="0"/>
          </a:p>
        </p:txBody>
      </p:sp>
      <p:pic>
        <p:nvPicPr>
          <p:cNvPr id="5" name="6 Marcador de posición de imagen" descr="convertibilidad.jpg"/>
          <p:cNvPicPr>
            <a:picLocks noChangeAspect="1"/>
          </p:cNvPicPr>
          <p:nvPr/>
        </p:nvPicPr>
        <p:blipFill>
          <a:blip r:embed="rId3" cstate="print"/>
          <a:srcRect t="25438" b="25438"/>
          <a:stretch>
            <a:fillRect/>
          </a:stretch>
        </p:blipFill>
        <p:spPr bwMode="auto">
          <a:xfrm rot="420000">
            <a:off x="2887519" y="211844"/>
            <a:ext cx="3605880" cy="2113848"/>
          </a:xfrm>
          <a:prstGeom prst="rect">
            <a:avLst/>
          </a:prstGeom>
          <a:noFill/>
          <a:ln w="3000" cap="rnd">
            <a:solidFill>
              <a:srgbClr val="C0C0C0"/>
            </a:solidFill>
            <a:round/>
          </a:ln>
          <a:effectLst/>
        </p:spPr>
      </p:pic>
      <p:pic>
        <p:nvPicPr>
          <p:cNvPr id="7" name="6 Marcador de posición de imagen" descr="cristina eva.jpg"/>
          <p:cNvPicPr>
            <a:picLocks noGrp="1" noChangeAspect="1"/>
          </p:cNvPicPr>
          <p:nvPr>
            <p:ph type="pic" idx="1"/>
          </p:nvPr>
        </p:nvPicPr>
        <p:blipFill>
          <a:blip r:embed="rId4" cstate="print"/>
          <a:srcRect t="2123" b="2123"/>
          <a:stretch>
            <a:fillRect/>
          </a:stretch>
        </p:blipFill>
        <p:spPr>
          <a:xfrm rot="420000">
            <a:off x="4779366" y="2292944"/>
            <a:ext cx="3846835" cy="2456642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ujo">
  <a:themeElements>
    <a:clrScheme name="Fluj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uj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uj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0</TotalTime>
  <Words>845</Words>
  <Application>Microsoft Office PowerPoint</Application>
  <PresentationFormat>Presentación en pantalla (16:9)</PresentationFormat>
  <Paragraphs>631</Paragraphs>
  <Slides>19</Slides>
  <Notes>4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0" baseType="lpstr">
      <vt:lpstr>Flujo</vt:lpstr>
      <vt:lpstr>Comparativo  Argentina Neoliberal - 1990-2001 Argentina Neo-Desarrollista – 2002-2014</vt:lpstr>
      <vt:lpstr>El objetivo es comparación macroeconómica</vt:lpstr>
      <vt:lpstr>Variables utilizadas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Conclusiones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2015-05-28T14:55:35Z</dcterms:created>
  <dcterms:modified xsi:type="dcterms:W3CDTF">2016-06-22T17:50:57Z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LCID">
    <vt:i4>3082</vt:i4>
  </property>
  <property fmtid="{D5CDD505-2E9C-101B-9397-08002B2CF9AE}" pid="3" name="_Version">
    <vt:lpwstr>12.0.4518</vt:lpwstr>
  </property>
</Properties>
</file>