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5" r:id="rId26"/>
  </p:sldIdLst>
  <p:sldSz cx="9144000" cy="5143500" type="screen16x9"/>
  <p:notesSz cx="6858000" cy="9144000"/>
  <p:embeddedFontLst>
    <p:embeddedFont>
      <p:font typeface="Open Sans" panose="020B0604020202020204" charset="0"/>
      <p:regular r:id="rId28"/>
      <p:bold r:id="rId29"/>
      <p:italic r:id="rId30"/>
      <p:boldItalic r:id="rId31"/>
    </p:embeddedFont>
    <p:embeddedFont>
      <p:font typeface="PT Sans Narrow" panose="020B0604020202020204" charset="0"/>
      <p:regular r:id="rId32"/>
      <p:bold r:id="rId33"/>
    </p:embeddedFont>
    <p:embeddedFont>
      <p:font typeface="Impact" panose="020B0806030902050204" pitchFamily="34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61892f8a5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61892f8a5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61892f8a53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61892f8a53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61892f8a53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61892f8a53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61892f8a53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61892f8a53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61892f8a53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61892f8a53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61892f8a53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61892f8a53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61ab24a22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61ab24a22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61892f8a53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61892f8a53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61ab24a220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61ab24a220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61ab24a220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61ab24a220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61892f8a53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61892f8a53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1ab24a220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1ab24a220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61ab24a220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61ab24a220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61ab24a220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61ab24a220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61ab24a220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61ab24a220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61ab24a220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61ab24a220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61ab24a22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61ab24a22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61ab24a220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61ab24a220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61ab24a220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61ab24a220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61ab24a220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61ab24a220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61ab24a220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61ab24a220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61ab24a220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61ab24a220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61892f8a53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61892f8a53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61892f8a53_1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61892f8a53_1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TtqP7fb9G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g"/><Relationship Id="rId4" Type="http://schemas.openxmlformats.org/officeDocument/2006/relationships/hyperlink" Target="http://www.youtube.com/watch?v=6TtqP7fb9G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Estructura dramática</a:t>
            </a:r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Unidad 4 - Ficción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Taller de Comunicación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/>
              <a:t>Introducción</a:t>
            </a:r>
            <a:endParaRPr sz="4800"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/>
              <a:t>¿Qué sabemos hasta ahora de la fotonovela? </a:t>
            </a:r>
            <a:endParaRPr sz="36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1863" y="2437050"/>
            <a:ext cx="1762125" cy="2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/>
        </p:nvSpPr>
        <p:spPr>
          <a:xfrm>
            <a:off x="643950" y="395925"/>
            <a:ext cx="7791000" cy="12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3600">
                <a:latin typeface="Open Sans"/>
                <a:ea typeface="Open Sans"/>
                <a:cs typeface="Open Sans"/>
                <a:sym typeface="Open Sans"/>
              </a:rPr>
              <a:t>¿Qué elementos piensan que hay en una historia?</a:t>
            </a:r>
            <a:endParaRPr sz="36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75" y="1628025"/>
            <a:ext cx="8851951" cy="322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311700" y="581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/>
              <a:t>Tipos de conflictos</a:t>
            </a:r>
            <a:endParaRPr sz="3800"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141000" y="920400"/>
            <a:ext cx="63000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/>
              <a:t>Entran en juego dos fuerzas con un interés en común.</a:t>
            </a:r>
            <a:endParaRPr sz="30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3000"/>
              <a:t>Tipos de conflictos:</a:t>
            </a:r>
            <a:endParaRPr sz="3000"/>
          </a:p>
          <a:p>
            <a:pPr marL="457200" lvl="0" indent="-419100" algn="l" rtl="0">
              <a:spcBef>
                <a:spcPts val="1600"/>
              </a:spcBef>
              <a:spcAft>
                <a:spcPts val="0"/>
              </a:spcAft>
              <a:buSzPts val="3000"/>
              <a:buChar char="●"/>
            </a:pPr>
            <a:r>
              <a:rPr lang="es" sz="3000"/>
              <a:t>Externos: contra otros o contra la naturaleza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s" sz="3000"/>
              <a:t>Internos: contra sí mismo</a:t>
            </a:r>
            <a:endParaRPr sz="30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6500" y="2167150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311700" y="1024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¿Qué conflictos aparecen?</a:t>
            </a:r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9451" y="1173000"/>
            <a:ext cx="5705075" cy="320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311700" y="2288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¿Qué conflictos aparecen?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0000" y="1031750"/>
            <a:ext cx="7372551" cy="368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8700" y="1060700"/>
            <a:ext cx="5445949" cy="37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1431150" y="68300"/>
            <a:ext cx="6281700" cy="9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¿Qué conflictos aparecen?</a:t>
            </a:r>
            <a:endParaRPr sz="3600" b="1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136800" y="25425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Él nos puede ayudar un poco...</a:t>
            </a:r>
            <a:endParaRPr/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1150" y="1452725"/>
            <a:ext cx="3810000" cy="27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311700" y="43135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Syd Field (1935-2013)</a:t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Estructura dramática</a:t>
            </a:r>
            <a:endParaRPr/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3500" y="1323125"/>
            <a:ext cx="7039399" cy="329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4"/>
          <p:cNvSpPr txBox="1"/>
          <p:nvPr/>
        </p:nvSpPr>
        <p:spPr>
          <a:xfrm>
            <a:off x="887875" y="4469825"/>
            <a:ext cx="7840500" cy="7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Open Sans"/>
                <a:ea typeface="Open Sans"/>
                <a:cs typeface="Open Sans"/>
                <a:sym typeface="Open Sans"/>
              </a:rPr>
              <a:t>Aclaración: no implica seguir un orden cronológico. A veces, es posible empezar desde distintos lugares.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¿Cómo pensar la estructura dramática?</a:t>
            </a:r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El personaje​ ​acciona​ ​con​ ​un​ ​objetivo,​ ​para​ ​la​ ​resolución​ ​del​ ​conflicto existente,​ ​en​ ​un​ ​entorno determinado. 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A partir de estos elementos y de una ​línea​ ​de​ ​acción​ ​coherente,​ ​se puede avanzar​ ​desde​ ​la​ ​acción​ ​sobre​ ​el​ ​desarrollo​ ​de​ ​los personajes​ ​y​ ​de​ ​la​ ​historia.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278250" y="16680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La curva dramática</a:t>
            </a:r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>
            <a:off x="166975" y="1019900"/>
            <a:ext cx="4245000" cy="38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/>
              <a:t>Evolución de tensión del relato:</a:t>
            </a:r>
            <a:endParaRPr sz="1600"/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s" sz="1600"/>
              <a:t>Tiempo → En una fotonovela el tiempo está representado por la secuencia de las viñetas.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s" sz="1600"/>
              <a:t> Intensidad → Tiene que ver con el avance del conflicto.  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" sz="1600"/>
              <a:t>Elementos: primer y segundo punto de giro y clímax. </a:t>
            </a:r>
            <a:endParaRPr sz="1600"/>
          </a:p>
        </p:txBody>
      </p:sp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9725" y="786750"/>
            <a:ext cx="4842575" cy="302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Paradigma de Field</a:t>
            </a:r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body" idx="1"/>
          </p:nvPr>
        </p:nvSpPr>
        <p:spPr>
          <a:xfrm>
            <a:off x="129300" y="1648725"/>
            <a:ext cx="8885400" cy="27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s" sz="3600"/>
              <a:t>Inicio </a:t>
            </a:r>
            <a:endParaRPr sz="360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s" sz="3600"/>
              <a:t>Desarrollo ( superación de obstáculos)</a:t>
            </a:r>
            <a:endParaRPr sz="360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s" sz="3600"/>
              <a:t>Final</a:t>
            </a:r>
            <a:endParaRPr sz="3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Primer Acto: “Inicio” </a:t>
            </a:r>
            <a:endParaRPr/>
          </a:p>
        </p:txBody>
      </p:sp>
      <p:sp>
        <p:nvSpPr>
          <p:cNvPr id="162" name="Google Shape;162;p28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394900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Planteo.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Es una presentación.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Conocemos a los personajes y las relaciones que hay entre ellos.</a:t>
            </a:r>
            <a:endParaRPr/>
          </a:p>
        </p:txBody>
      </p:sp>
      <p:sp>
        <p:nvSpPr>
          <p:cNvPr id="163" name="Google Shape;163;p28"/>
          <p:cNvSpPr txBox="1"/>
          <p:nvPr/>
        </p:nvSpPr>
        <p:spPr>
          <a:xfrm>
            <a:off x="311700" y="2498550"/>
            <a:ext cx="83949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Primer Punto de Giro</a:t>
            </a:r>
            <a:endParaRPr sz="2400">
              <a:solidFill>
                <a:srgbClr val="FF99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64" name="Google Shape;164;p28"/>
          <p:cNvSpPr txBox="1">
            <a:spLocks noGrp="1"/>
          </p:cNvSpPr>
          <p:nvPr>
            <p:ph type="body" idx="1"/>
          </p:nvPr>
        </p:nvSpPr>
        <p:spPr>
          <a:xfrm>
            <a:off x="437400" y="3231275"/>
            <a:ext cx="8394900" cy="15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Se hace presente al final del Primer Acto para introducir al segundo acto.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Se presenta el conflicto.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Hace avanzar la historia en dirección al conflicto.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Rompe con la estabilidad de la presentación.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Segundo Acto: “Desarrollo”</a:t>
            </a:r>
            <a:endParaRPr/>
          </a:p>
        </p:txBody>
      </p:sp>
      <p:sp>
        <p:nvSpPr>
          <p:cNvPr id="170" name="Google Shape;170;p29"/>
          <p:cNvSpPr txBox="1">
            <a:spLocks noGrp="1"/>
          </p:cNvSpPr>
          <p:nvPr>
            <p:ph type="body" idx="1"/>
          </p:nvPr>
        </p:nvSpPr>
        <p:spPr>
          <a:xfrm>
            <a:off x="620075" y="1316100"/>
            <a:ext cx="7798800" cy="22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Confrontación (superación de obstáculos).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El Primer Punto de Giro que desencadena la historia.	 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Se hace presente  el conflicto.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El personaje principal tiene que superar estos obstáculos para que avance la historia.  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Hay una “búsqueda” del personaje principal por resolver el conflicto.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Segundo Acto: “Desarrollo”</a:t>
            </a:r>
            <a:endParaRPr/>
          </a:p>
        </p:txBody>
      </p:sp>
      <p:sp>
        <p:nvSpPr>
          <p:cNvPr id="176" name="Google Shape;176;p30"/>
          <p:cNvSpPr txBox="1">
            <a:spLocks noGrp="1"/>
          </p:cNvSpPr>
          <p:nvPr>
            <p:ph type="body" idx="1"/>
          </p:nvPr>
        </p:nvSpPr>
        <p:spPr>
          <a:xfrm>
            <a:off x="282275" y="2019250"/>
            <a:ext cx="7798800" cy="22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Aparece el 2do Punto de Giro - Es un evento que aparece y cambia la dirección del conflicto.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Nos introduce al Tercer Acto.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Captura nuevamente el interés del lector/espectador.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Vuelve a darle ritmo a la historia.</a:t>
            </a:r>
            <a:endParaRPr/>
          </a:p>
        </p:txBody>
      </p:sp>
      <p:sp>
        <p:nvSpPr>
          <p:cNvPr id="177" name="Google Shape;177;p30"/>
          <p:cNvSpPr txBox="1"/>
          <p:nvPr/>
        </p:nvSpPr>
        <p:spPr>
          <a:xfrm>
            <a:off x="282275" y="1311850"/>
            <a:ext cx="83949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Segundo Punto de Giro</a:t>
            </a:r>
            <a:endParaRPr sz="2400">
              <a:solidFill>
                <a:srgbClr val="FF99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Tercer Acto: “Final”</a:t>
            </a:r>
            <a:endParaRPr/>
          </a:p>
        </p:txBody>
      </p:sp>
      <p:sp>
        <p:nvSpPr>
          <p:cNvPr id="183" name="Google Shape;183;p3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Es el acto que lleva a la resolución del conflicto iniciado con el Primer Punto de giro, pero no es sinónimo de final de la historia.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Resolución de conflicto no tiene que ver con una valoración positiva o negativa (puede terminar bien o mal).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Tercer Acto: “Final”</a:t>
            </a:r>
            <a:endParaRPr/>
          </a:p>
        </p:txBody>
      </p:sp>
      <p:sp>
        <p:nvSpPr>
          <p:cNvPr id="189" name="Google Shape;189;p32"/>
          <p:cNvSpPr txBox="1">
            <a:spLocks noGrp="1"/>
          </p:cNvSpPr>
          <p:nvPr>
            <p:ph type="body" idx="1"/>
          </p:nvPr>
        </p:nvSpPr>
        <p:spPr>
          <a:xfrm>
            <a:off x="164550" y="1605875"/>
            <a:ext cx="8625600" cy="3003000"/>
          </a:xfrm>
          <a:prstGeom prst="rect">
            <a:avLst/>
          </a:prstGeom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Es el punto más álgido de la tensión.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La curva dramática llega a su punto más alto y después decrece.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Es el momento donde está por resolverse la acción.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Todavía no se sabe cómo se va a resolver.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Se busca que el público esté expectante.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90" name="Google Shape;190;p32"/>
          <p:cNvSpPr txBox="1"/>
          <p:nvPr/>
        </p:nvSpPr>
        <p:spPr>
          <a:xfrm>
            <a:off x="311700" y="1057475"/>
            <a:ext cx="83949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Clímax</a:t>
            </a:r>
            <a:endParaRPr sz="2400">
              <a:solidFill>
                <a:srgbClr val="FF99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Tercer Acto: “Final”</a:t>
            </a:r>
            <a:endParaRPr/>
          </a:p>
        </p:txBody>
      </p:sp>
      <p:sp>
        <p:nvSpPr>
          <p:cNvPr id="196" name="Google Shape;196;p33"/>
          <p:cNvSpPr txBox="1">
            <a:spLocks noGrp="1"/>
          </p:cNvSpPr>
          <p:nvPr>
            <p:ph type="body" idx="1"/>
          </p:nvPr>
        </p:nvSpPr>
        <p:spPr>
          <a:xfrm>
            <a:off x="151050" y="1812575"/>
            <a:ext cx="8625600" cy="3003000"/>
          </a:xfrm>
          <a:prstGeom prst="rect">
            <a:avLst/>
          </a:prstGeom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Es como se resuelve la historia después del conflicto.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Hay una transformación de los personajes.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Hay aprendizaje (no siempre aparece especificado). 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97" name="Google Shape;197;p33"/>
          <p:cNvSpPr txBox="1"/>
          <p:nvPr/>
        </p:nvSpPr>
        <p:spPr>
          <a:xfrm>
            <a:off x="311700" y="1105175"/>
            <a:ext cx="83949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Resolución</a:t>
            </a:r>
            <a:endParaRPr sz="2400">
              <a:solidFill>
                <a:srgbClr val="FF99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4"/>
          <p:cNvSpPr txBox="1">
            <a:spLocks noGrp="1"/>
          </p:cNvSpPr>
          <p:nvPr>
            <p:ph type="title"/>
          </p:nvPr>
        </p:nvSpPr>
        <p:spPr>
          <a:xfrm>
            <a:off x="208350" y="3019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El Juego de Geri</a:t>
            </a:r>
            <a:endParaRPr/>
          </a:p>
        </p:txBody>
      </p:sp>
      <p:sp>
        <p:nvSpPr>
          <p:cNvPr id="203" name="Google Shape;203;p34"/>
          <p:cNvSpPr txBox="1">
            <a:spLocks noGrp="1"/>
          </p:cNvSpPr>
          <p:nvPr>
            <p:ph type="body" idx="1"/>
          </p:nvPr>
        </p:nvSpPr>
        <p:spPr>
          <a:xfrm>
            <a:off x="0" y="4261100"/>
            <a:ext cx="9102600" cy="834600"/>
          </a:xfrm>
          <a:prstGeom prst="rect">
            <a:avLst/>
          </a:prstGeom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" sz="1200" b="1" u="sng">
                <a:solidFill>
                  <a:schemeClr val="accent5"/>
                </a:solidFill>
                <a:latin typeface="PT Sans Narrow"/>
                <a:ea typeface="PT Sans Narrow"/>
                <a:cs typeface="PT Sans Narrow"/>
                <a:sym typeface="PT Sans Narrow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https://youtu.be/6TtqP7fb9Gg</a:t>
            </a:r>
            <a:r>
              <a:rPr lang="es" sz="12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 </a:t>
            </a:r>
            <a:endParaRPr sz="120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/>
          </a:p>
        </p:txBody>
      </p:sp>
      <p:pic>
        <p:nvPicPr>
          <p:cNvPr id="204" name="Google Shape;204;p34" title="Corto Copado walt disney cortos de pixar ajedrez pixar, animacion 3d, dibujos animado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4000" y="1161725"/>
            <a:ext cx="3929300" cy="294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5"/>
          <p:cNvSpPr txBox="1">
            <a:spLocks noGrp="1"/>
          </p:cNvSpPr>
          <p:nvPr>
            <p:ph type="title"/>
          </p:nvPr>
        </p:nvSpPr>
        <p:spPr>
          <a:xfrm>
            <a:off x="518375" y="4755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El Juego de Geri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0" name="Google Shape;21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000" y="556200"/>
            <a:ext cx="8410850" cy="435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5"/>
          <p:cNvSpPr txBox="1">
            <a:spLocks noGrp="1"/>
          </p:cNvSpPr>
          <p:nvPr>
            <p:ph type="body" idx="1"/>
          </p:nvPr>
        </p:nvSpPr>
        <p:spPr>
          <a:xfrm>
            <a:off x="470675" y="709850"/>
            <a:ext cx="3543900" cy="17040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¿Que tipo de conflicto aparece? </a:t>
            </a:r>
            <a:endParaRPr sz="2400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Interno</a:t>
            </a:r>
            <a:endParaRPr sz="2400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6"/>
          <p:cNvSpPr txBox="1">
            <a:spLocks noGrp="1"/>
          </p:cNvSpPr>
          <p:nvPr>
            <p:ph type="title"/>
          </p:nvPr>
        </p:nvSpPr>
        <p:spPr>
          <a:xfrm>
            <a:off x="518375" y="4755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El Juego de Geri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7" name="Google Shape;21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425" y="612125"/>
            <a:ext cx="8673224" cy="430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6"/>
          <p:cNvSpPr txBox="1">
            <a:spLocks noGrp="1"/>
          </p:cNvSpPr>
          <p:nvPr>
            <p:ph type="body" idx="1"/>
          </p:nvPr>
        </p:nvSpPr>
        <p:spPr>
          <a:xfrm>
            <a:off x="335550" y="662175"/>
            <a:ext cx="4101300" cy="39852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INICIO</a:t>
            </a:r>
            <a:endParaRPr sz="2400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Conocemos a Geri.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Geri organiza las fichas del juego de ajedrez y se propone empezar a jugar.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Punto de Giro:</a:t>
            </a: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  Nos damos cuenta que Geri se dispone a jugar consigo mismo.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El </a:t>
            </a:r>
            <a:r>
              <a:rPr lang="es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antagonista</a:t>
            </a: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 es Geri mismo sin anteojos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7"/>
          <p:cNvSpPr txBox="1">
            <a:spLocks noGrp="1"/>
          </p:cNvSpPr>
          <p:nvPr>
            <p:ph type="title"/>
          </p:nvPr>
        </p:nvSpPr>
        <p:spPr>
          <a:xfrm>
            <a:off x="518375" y="4755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El Juego de Geri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4" name="Google Shape;22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125" y="556200"/>
            <a:ext cx="8800425" cy="442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7"/>
          <p:cNvSpPr txBox="1">
            <a:spLocks noGrp="1"/>
          </p:cNvSpPr>
          <p:nvPr>
            <p:ph type="body" idx="1"/>
          </p:nvPr>
        </p:nvSpPr>
        <p:spPr>
          <a:xfrm>
            <a:off x="335550" y="662175"/>
            <a:ext cx="4101300" cy="39852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DESARROLLO </a:t>
            </a:r>
            <a:endParaRPr sz="2400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El otro-Geri humilla a Geri en reiteradas oportunidades.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La historia se mueve por el deseo de Geri de ganar la partida de ajedrez, pero pareciera ser que su otro yo es el que va ganando.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Punto de Giro 2: </a:t>
            </a: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Pensamos que  a Geri le da un ataque al corazón. 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8"/>
          <p:cNvSpPr txBox="1">
            <a:spLocks noGrp="1"/>
          </p:cNvSpPr>
          <p:nvPr>
            <p:ph type="title"/>
          </p:nvPr>
        </p:nvSpPr>
        <p:spPr>
          <a:xfrm>
            <a:off x="518375" y="4755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El Juego de Geri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1" name="Google Shape;23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125" y="504375"/>
            <a:ext cx="8768625" cy="4384313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8"/>
          <p:cNvSpPr txBox="1">
            <a:spLocks noGrp="1"/>
          </p:cNvSpPr>
          <p:nvPr>
            <p:ph type="body" idx="1"/>
          </p:nvPr>
        </p:nvSpPr>
        <p:spPr>
          <a:xfrm>
            <a:off x="286150" y="579150"/>
            <a:ext cx="3800100" cy="36786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FINAL </a:t>
            </a:r>
            <a:endParaRPr sz="2400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Geri utiliza la supuesta dolencia para dar vuelta el tablero.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Se llega a un </a:t>
            </a:r>
            <a:r>
              <a:rPr lang="es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Clímax,</a:t>
            </a: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 se está por resolver el conflicto, puede ganar Geri o el otro yo de Geri.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Finalmente Geri gana la partida y se le devuelve su sonrisa. Hay una </a:t>
            </a:r>
            <a:r>
              <a:rPr lang="es">
                <a:solidFill>
                  <a:srgbClr val="E69138"/>
                </a:solidFill>
                <a:latin typeface="Impact"/>
                <a:ea typeface="Impact"/>
                <a:cs typeface="Impact"/>
                <a:sym typeface="Impact"/>
              </a:rPr>
              <a:t>transformación</a:t>
            </a: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 del personaje.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9"/>
          <p:cNvSpPr txBox="1">
            <a:spLocks noGrp="1"/>
          </p:cNvSpPr>
          <p:nvPr>
            <p:ph type="title"/>
          </p:nvPr>
        </p:nvSpPr>
        <p:spPr>
          <a:xfrm>
            <a:off x="379975" y="22760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Consigna</a:t>
            </a:r>
            <a:endParaRPr/>
          </a:p>
        </p:txBody>
      </p:sp>
      <p:sp>
        <p:nvSpPr>
          <p:cNvPr id="238" name="Google Shape;238;p39"/>
          <p:cNvSpPr txBox="1">
            <a:spLocks noGrp="1"/>
          </p:cNvSpPr>
          <p:nvPr>
            <p:ph type="body" idx="1"/>
          </p:nvPr>
        </p:nvSpPr>
        <p:spPr>
          <a:xfrm>
            <a:off x="311700" y="1708775"/>
            <a:ext cx="5935800" cy="7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Teniendo en cuenta la bibliografía y lo visto en clase, desarrollar: 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1) Qué conflicto aparecerá en nuestra fotonovela.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2) Los actos (primero, segundo y tercero), el conflicto, el protagonista y antagonista, los puntos de giro, clímax y la resolución. </a:t>
            </a:r>
            <a:endParaRPr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pic>
        <p:nvPicPr>
          <p:cNvPr id="239" name="Google Shape;23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6825" y="2916375"/>
            <a:ext cx="2797174" cy="209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1850" y="0"/>
            <a:ext cx="7152349" cy="500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794</Words>
  <Application>Microsoft Office PowerPoint</Application>
  <PresentationFormat>Presentación en pantalla (16:9)</PresentationFormat>
  <Paragraphs>92</Paragraphs>
  <Slides>25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Open Sans</vt:lpstr>
      <vt:lpstr>Arial</vt:lpstr>
      <vt:lpstr>PT Sans Narrow</vt:lpstr>
      <vt:lpstr>Impact</vt:lpstr>
      <vt:lpstr>Tropic</vt:lpstr>
      <vt:lpstr>Estructura dramática</vt:lpstr>
      <vt:lpstr>Introducción</vt:lpstr>
      <vt:lpstr>Presentación de PowerPoint</vt:lpstr>
      <vt:lpstr>Tipos de conflictos</vt:lpstr>
      <vt:lpstr>¿Qué conflictos aparecen?</vt:lpstr>
      <vt:lpstr>¿Qué conflictos aparecen? </vt:lpstr>
      <vt:lpstr>Presentación de PowerPoint</vt:lpstr>
      <vt:lpstr>Él nos puede ayudar un poco...</vt:lpstr>
      <vt:lpstr>Estructura dramática</vt:lpstr>
      <vt:lpstr>¿Cómo pensar la estructura dramática?</vt:lpstr>
      <vt:lpstr>La curva dramática</vt:lpstr>
      <vt:lpstr>Paradigma de Field</vt:lpstr>
      <vt:lpstr>Primer Acto: “Inicio” </vt:lpstr>
      <vt:lpstr>Segundo Acto: “Desarrollo”</vt:lpstr>
      <vt:lpstr>Segundo Acto: “Desarrollo”</vt:lpstr>
      <vt:lpstr>Tercer Acto: “Final”</vt:lpstr>
      <vt:lpstr>Tercer Acto: “Final”</vt:lpstr>
      <vt:lpstr>Tercer Acto: “Final”</vt:lpstr>
      <vt:lpstr>El Juego de Geri</vt:lpstr>
      <vt:lpstr>El Juego de Geri </vt:lpstr>
      <vt:lpstr>El Juego de Geri </vt:lpstr>
      <vt:lpstr>El Juego de Geri </vt:lpstr>
      <vt:lpstr>El Juego de Geri </vt:lpstr>
      <vt:lpstr>Consigna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Estructura dramática</dc:title>
  <dc:creator>FABIAN BEREMBLUM</dc:creator>
  <cp:lastModifiedBy>FABIAN BEREMBLUM</cp:lastModifiedBy>
  <cp:revision>2</cp:revision>
  <dcterms:modified xsi:type="dcterms:W3CDTF">2020-10-19T14:48:46Z</dcterms:modified>
</cp:coreProperties>
</file>