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82" r:id="rId6"/>
    <p:sldId id="265" r:id="rId7"/>
    <p:sldId id="266" r:id="rId8"/>
    <p:sldId id="267" r:id="rId9"/>
    <p:sldId id="285" r:id="rId10"/>
    <p:sldId id="260" r:id="rId11"/>
    <p:sldId id="261" r:id="rId12"/>
    <p:sldId id="262" r:id="rId13"/>
    <p:sldId id="263" r:id="rId14"/>
    <p:sldId id="283" r:id="rId15"/>
    <p:sldId id="264" r:id="rId16"/>
    <p:sldId id="268" r:id="rId17"/>
    <p:sldId id="269" r:id="rId18"/>
    <p:sldId id="270" r:id="rId19"/>
    <p:sldId id="271" r:id="rId20"/>
    <p:sldId id="277" r:id="rId21"/>
    <p:sldId id="272" r:id="rId22"/>
    <p:sldId id="273" r:id="rId23"/>
    <p:sldId id="278" r:id="rId24"/>
    <p:sldId id="274" r:id="rId25"/>
    <p:sldId id="279" r:id="rId26"/>
    <p:sldId id="275" r:id="rId27"/>
    <p:sldId id="276" r:id="rId28"/>
    <p:sldId id="280" r:id="rId29"/>
    <p:sldId id="281" r:id="rId30"/>
    <p:sldId id="284" r:id="rId31"/>
    <p:sldId id="286" r:id="rId32"/>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E6FF6-2CCB-4798-A8BE-ACCA157E9E0C}" type="datetimeFigureOut">
              <a:rPr lang="es-AR" smtClean="0"/>
              <a:pPr/>
              <a:t>1/4/2020</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2B2B3E-79CF-4037-84EC-2A31D483DD25}"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892B2B3E-79CF-4037-84EC-2A31D483DD25}" type="slidenum">
              <a:rPr lang="es-AR" smtClean="0"/>
              <a:pPr/>
              <a:t>25</a:t>
            </a:fld>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892B2B3E-79CF-4037-84EC-2A31D483DD25}" type="slidenum">
              <a:rPr lang="es-AR" smtClean="0"/>
              <a:pPr/>
              <a:t>28</a:t>
            </a:fld>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AR"/>
          </a:p>
        </p:txBody>
      </p:sp>
      <p:sp>
        <p:nvSpPr>
          <p:cNvPr id="4" name="3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4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6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2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fecha"/>
          <p:cNvSpPr>
            <a:spLocks noGrp="1"/>
          </p:cNvSpPr>
          <p:nvPr>
            <p:ph type="dt" sz="half" idx="10"/>
          </p:nvPr>
        </p:nvSpPr>
        <p:spPr/>
        <p:txBody>
          <a:bodyPr/>
          <a:lstStyle/>
          <a:p>
            <a:fld id="{8BF35235-0C9A-4D55-8D46-89786325CBFB}" type="datetimeFigureOut">
              <a:rPr lang="es-AR" smtClean="0"/>
              <a:pPr/>
              <a:t>1/4/2020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3F79BC56-3F1D-4746-8653-6A8656685A9D}"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F35235-0C9A-4D55-8D46-89786325CBFB}" type="datetimeFigureOut">
              <a:rPr lang="es-AR" smtClean="0"/>
              <a:pPr/>
              <a:t>1/4/2020</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79BC56-3F1D-4746-8653-6A8656685A9D}"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4000">
              <a:schemeClr val="accent2">
                <a:lumMod val="75000"/>
                <a:alpha val="87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La Comunidad Internacional</a:t>
            </a:r>
          </a:p>
        </p:txBody>
      </p:sp>
      <p:sp>
        <p:nvSpPr>
          <p:cNvPr id="3" name="2 Subtítulo"/>
          <p:cNvSpPr>
            <a:spLocks noGrp="1"/>
          </p:cNvSpPr>
          <p:nvPr>
            <p:ph type="subTitle" idx="1"/>
          </p:nvPr>
        </p:nvSpPr>
        <p:spPr/>
        <p:txBody>
          <a:bodyPr/>
          <a:lstStyle/>
          <a:p>
            <a:r>
              <a:rPr lang="es-AR" dirty="0">
                <a:solidFill>
                  <a:schemeClr val="tx1"/>
                </a:solidFill>
              </a:rPr>
              <a:t>Está organizada políticamente en Estados</a:t>
            </a:r>
          </a:p>
          <a:p>
            <a:endParaRPr lang="es-AR" dirty="0"/>
          </a:p>
          <a:p>
            <a:endParaRPr lang="es-AR" dirty="0"/>
          </a:p>
          <a:p>
            <a:endParaRPr lang="es-AR" dirty="0"/>
          </a:p>
          <a:p>
            <a:endParaRPr lang="es-AR" dirty="0"/>
          </a:p>
          <a:p>
            <a:endParaRPr lang="es-AR" dirty="0"/>
          </a:p>
          <a:p>
            <a:endParaRPr lang="es-AR" dirty="0"/>
          </a:p>
          <a:p>
            <a:endParaRPr lang="es-A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4000">
              <a:schemeClr val="accent2">
                <a:lumMod val="75000"/>
                <a:alpha val="87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14356"/>
            <a:ext cx="8229600" cy="5411807"/>
          </a:xfrm>
        </p:spPr>
        <p:txBody>
          <a:bodyPr/>
          <a:lstStyle/>
          <a:p>
            <a:pPr>
              <a:buNone/>
            </a:pPr>
            <a:r>
              <a:rPr lang="es-AR" dirty="0"/>
              <a:t>Entre estos Estados se establecen múltiples relaciones.</a:t>
            </a:r>
          </a:p>
          <a:p>
            <a:pPr>
              <a:buNone/>
            </a:pPr>
            <a:r>
              <a:rPr lang="es-AR" dirty="0"/>
              <a:t>				</a:t>
            </a:r>
          </a:p>
          <a:p>
            <a:pPr>
              <a:buNone/>
            </a:pPr>
            <a:r>
              <a:rPr lang="es-AR" dirty="0"/>
              <a:t>Integran organizaciones supranacionales y concertaciones regionales.</a:t>
            </a:r>
          </a:p>
          <a:p>
            <a:pPr>
              <a:buNone/>
            </a:pPr>
            <a:endParaRPr lang="es-AR" dirty="0"/>
          </a:p>
          <a:p>
            <a:pPr>
              <a:buNone/>
            </a:pPr>
            <a:r>
              <a:rPr lang="es-AR" dirty="0"/>
              <a:t>Los acuerdos los plasman en Convenios o Tratados.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000">
              <a:schemeClr val="accent2">
                <a:lumMod val="75000"/>
                <a:alpha val="87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dirty="0"/>
              <a:t>Ejemplos de Organizaciones y Tratados a distinto nivel:</a:t>
            </a:r>
          </a:p>
        </p:txBody>
      </p:sp>
      <p:sp>
        <p:nvSpPr>
          <p:cNvPr id="3" name="2 Marcador de contenido"/>
          <p:cNvSpPr>
            <a:spLocks noGrp="1"/>
          </p:cNvSpPr>
          <p:nvPr>
            <p:ph idx="1"/>
          </p:nvPr>
        </p:nvSpPr>
        <p:spPr/>
        <p:txBody>
          <a:bodyPr/>
          <a:lstStyle/>
          <a:p>
            <a:pPr>
              <a:buNone/>
            </a:pPr>
            <a:r>
              <a:rPr lang="es-AR" b="1" dirty="0"/>
              <a:t>GLOBAL</a:t>
            </a:r>
          </a:p>
          <a:p>
            <a:pPr>
              <a:buNone/>
            </a:pPr>
            <a:r>
              <a:rPr lang="es-AR" b="1" dirty="0"/>
              <a:t>ONU</a:t>
            </a:r>
            <a:r>
              <a:rPr lang="es-AR" dirty="0"/>
              <a:t>: Organización de las Naciones Unidas (1945)</a:t>
            </a:r>
          </a:p>
          <a:p>
            <a:pPr>
              <a:buNone/>
            </a:pPr>
            <a:r>
              <a:rPr lang="es-AR" b="1" dirty="0"/>
              <a:t>Tratados</a:t>
            </a:r>
            <a:r>
              <a:rPr lang="es-AR" dirty="0"/>
              <a:t>: Convención de las Naciones Unidas sobre los Derechos del Mar (1982)</a:t>
            </a:r>
          </a:p>
          <a:p>
            <a:pPr>
              <a:buNone/>
            </a:pPr>
            <a:r>
              <a:rPr lang="es-AR" dirty="0"/>
              <a:t>                   Tratado Antártico (1959)</a:t>
            </a:r>
          </a:p>
          <a:p>
            <a:pPr>
              <a:buNone/>
            </a:pPr>
            <a:endParaRPr lang="es-A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4000">
              <a:schemeClr val="accent2">
                <a:lumMod val="75000"/>
                <a:alpha val="87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Continental</a:t>
            </a:r>
          </a:p>
        </p:txBody>
      </p:sp>
      <p:sp>
        <p:nvSpPr>
          <p:cNvPr id="3" name="2 Marcador de contenido"/>
          <p:cNvSpPr>
            <a:spLocks noGrp="1"/>
          </p:cNvSpPr>
          <p:nvPr>
            <p:ph idx="1"/>
          </p:nvPr>
        </p:nvSpPr>
        <p:spPr/>
        <p:txBody>
          <a:bodyPr/>
          <a:lstStyle/>
          <a:p>
            <a:pPr>
              <a:buNone/>
            </a:pPr>
            <a:endParaRPr lang="es-AR" dirty="0"/>
          </a:p>
          <a:p>
            <a:pPr>
              <a:buNone/>
            </a:pPr>
            <a:r>
              <a:rPr lang="es-AR" dirty="0"/>
              <a:t>*</a:t>
            </a:r>
            <a:r>
              <a:rPr lang="es-AR" b="1" dirty="0"/>
              <a:t>OEA</a:t>
            </a:r>
            <a:r>
              <a:rPr lang="es-AR" dirty="0"/>
              <a:t>: Organización de los Estados Americanos</a:t>
            </a:r>
          </a:p>
          <a:p>
            <a:pPr>
              <a:buNone/>
            </a:pPr>
            <a:r>
              <a:rPr lang="es-AR" dirty="0"/>
              <a:t>(1948).</a:t>
            </a:r>
          </a:p>
          <a:p>
            <a:pPr>
              <a:buNone/>
            </a:pPr>
            <a:r>
              <a:rPr lang="es-AR" dirty="0"/>
              <a:t>*</a:t>
            </a:r>
            <a:r>
              <a:rPr lang="es-AR" b="1" dirty="0" err="1"/>
              <a:t>AlCA</a:t>
            </a:r>
            <a:r>
              <a:rPr lang="es-AR" dirty="0"/>
              <a:t>: Tratado: Área de Libre Comercio de las Américas (hoy no existe)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oea.jpg"/>
          <p:cNvPicPr>
            <a:picLocks noGrp="1" noChangeAspect="1"/>
          </p:cNvPicPr>
          <p:nvPr>
            <p:ph idx="1"/>
          </p:nvPr>
        </p:nvPicPr>
        <p:blipFill>
          <a:blip r:embed="rId2"/>
          <a:stretch>
            <a:fillRect/>
          </a:stretch>
        </p:blipFill>
        <p:spPr>
          <a:xfrm>
            <a:off x="1714480" y="642918"/>
            <a:ext cx="5357850" cy="5214973"/>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39999">
              <a:srgbClr val="85C2FF"/>
            </a:gs>
            <a:gs pos="70000">
              <a:srgbClr val="C4D6EB"/>
            </a:gs>
            <a:gs pos="100000">
              <a:srgbClr val="FFEBFA"/>
            </a:gs>
          </a:gsLst>
          <a:lin ang="5400000" scaled="0"/>
          <a:tileRect r="-100000" b="-10000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OEA</a:t>
            </a:r>
          </a:p>
        </p:txBody>
      </p:sp>
      <p:sp>
        <p:nvSpPr>
          <p:cNvPr id="3" name="2 Marcador de contenido"/>
          <p:cNvSpPr>
            <a:spLocks noGrp="1"/>
          </p:cNvSpPr>
          <p:nvPr>
            <p:ph idx="1"/>
          </p:nvPr>
        </p:nvSpPr>
        <p:spPr/>
        <p:txBody>
          <a:bodyPr/>
          <a:lstStyle/>
          <a:p>
            <a:r>
              <a:rPr lang="es-AR" dirty="0"/>
              <a:t>Es una Organización Panamericana creada en mayo de 1948.</a:t>
            </a:r>
          </a:p>
          <a:p>
            <a:r>
              <a:rPr lang="es-AR" dirty="0"/>
              <a:t>La integran todos los países de América.</a:t>
            </a:r>
          </a:p>
          <a:p>
            <a:r>
              <a:rPr lang="es-AR" dirty="0"/>
              <a:t> Honduras estuvo suspendida entre 2009 y 2011, como consecuencia de un Golpe de Estado que derrocó al gobierno Constitucional de Manuel Zelaya.</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39999">
              <a:srgbClr val="85C2FF"/>
            </a:gs>
            <a:gs pos="70000">
              <a:srgbClr val="C4D6EB"/>
            </a:gs>
            <a:gs pos="100000">
              <a:srgbClr val="FFEBFA"/>
            </a:gs>
          </a:gsLst>
          <a:lin ang="5400000" scaled="0"/>
          <a:tileRect r="-100000" b="-10000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Objetivos:</a:t>
            </a:r>
          </a:p>
        </p:txBody>
      </p:sp>
      <p:sp>
        <p:nvSpPr>
          <p:cNvPr id="3" name="2 Marcador de contenido"/>
          <p:cNvSpPr>
            <a:spLocks noGrp="1"/>
          </p:cNvSpPr>
          <p:nvPr>
            <p:ph idx="1"/>
          </p:nvPr>
        </p:nvSpPr>
        <p:spPr/>
        <p:txBody>
          <a:bodyPr>
            <a:normAutofit fontScale="92500" lnSpcReduction="10000"/>
          </a:bodyPr>
          <a:lstStyle/>
          <a:p>
            <a:r>
              <a:rPr lang="es-AR" dirty="0"/>
              <a:t>Consolidar la paz y la seguridad en el continente.</a:t>
            </a:r>
          </a:p>
          <a:p>
            <a:r>
              <a:rPr lang="es-AR" dirty="0"/>
              <a:t>Promover y consolidar las democracias representativas, respetando las políticas de no intervención.</a:t>
            </a:r>
          </a:p>
          <a:p>
            <a:r>
              <a:rPr lang="es-AR" dirty="0"/>
              <a:t>Defender los Derechos Humanos.</a:t>
            </a:r>
          </a:p>
          <a:p>
            <a:r>
              <a:rPr lang="es-AR" dirty="0"/>
              <a:t>Prevenir posibles causas de dificultades y asegurar la solución pacífica de las disputas y de los posibles problemas políticos, jurídicos y económicos que pudieran surgir entre los países miembro.</a:t>
            </a:r>
          </a:p>
          <a:p>
            <a:endParaRPr lang="es-AR" dirty="0"/>
          </a:p>
          <a:p>
            <a:endParaRPr lang="es-AR"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39999">
              <a:srgbClr val="85C2FF"/>
            </a:gs>
            <a:gs pos="70000">
              <a:srgbClr val="C4D6EB"/>
            </a:gs>
            <a:gs pos="100000">
              <a:srgbClr val="FFEBFA"/>
            </a:gs>
          </a:gsLst>
          <a:lin ang="5400000" scaled="0"/>
          <a:tileRect r="-100000" b="-10000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229600" cy="5697559"/>
          </a:xfrm>
        </p:spPr>
        <p:txBody>
          <a:bodyPr/>
          <a:lstStyle/>
          <a:p>
            <a:r>
              <a:rPr lang="es-AR" dirty="0"/>
              <a:t>Fomentar el libre comercio.</a:t>
            </a:r>
          </a:p>
          <a:p>
            <a:r>
              <a:rPr lang="es-AR" dirty="0"/>
              <a:t>Combatir las drogas.</a:t>
            </a:r>
          </a:p>
          <a:p>
            <a:r>
              <a:rPr lang="es-AR" dirty="0"/>
              <a:t>Promover el desarrollo sostenible.</a:t>
            </a:r>
          </a:p>
          <a:p>
            <a:pPr>
              <a:buNone/>
            </a:pPr>
            <a:r>
              <a:rPr lang="es-AR" dirty="0"/>
              <a:t>EN LA OEA SE RECONOCEN 4 IDIOMAS: INGLÉS-ESPAÑOL-FRANCÉS Y PORTUGUÉS. Lo que refleja la gran diversidad de pueblos y culturas de nuestro continente.</a:t>
            </a:r>
          </a:p>
          <a:p>
            <a:pPr>
              <a:buNone/>
            </a:pPr>
            <a:r>
              <a:rPr lang="es-AR" dirty="0"/>
              <a:t>LA OEA TIENE SU SEDE EN WASHINGTON, EN LOS EEUU Y OFICINAS  REGIONALES EN SUS DISTINTOS PAÍSES MIEMBRO.</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39999">
              <a:srgbClr val="85C2FF"/>
            </a:gs>
            <a:gs pos="70000">
              <a:srgbClr val="C4D6EB"/>
            </a:gs>
            <a:gs pos="100000">
              <a:srgbClr val="FFEBFA"/>
            </a:gs>
          </a:gsLst>
          <a:lin ang="5400000" scaled="0"/>
          <a:tileRect r="-100000" b="-10000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normAutofit fontScale="90000"/>
          </a:bodyPr>
          <a:lstStyle/>
          <a:p>
            <a:r>
              <a:rPr lang="es-AR" dirty="0"/>
              <a:t>La OEA está conformada por los siguientes organismos:</a:t>
            </a:r>
          </a:p>
        </p:txBody>
      </p:sp>
      <p:sp>
        <p:nvSpPr>
          <p:cNvPr id="3" name="2 Marcador de contenido"/>
          <p:cNvSpPr>
            <a:spLocks noGrp="1"/>
          </p:cNvSpPr>
          <p:nvPr>
            <p:ph idx="1"/>
          </p:nvPr>
        </p:nvSpPr>
        <p:spPr>
          <a:xfrm>
            <a:off x="457200" y="1357298"/>
            <a:ext cx="8229600" cy="5500702"/>
          </a:xfrm>
        </p:spPr>
        <p:txBody>
          <a:bodyPr>
            <a:normAutofit fontScale="92500" lnSpcReduction="20000"/>
          </a:bodyPr>
          <a:lstStyle/>
          <a:p>
            <a:r>
              <a:rPr lang="es-AR" dirty="0"/>
              <a:t>SECRETARÍA GENERAL: ENCABEZADA POR UN SECRETARIO GENERAL.</a:t>
            </a:r>
          </a:p>
          <a:p>
            <a:r>
              <a:rPr lang="es-AR" dirty="0"/>
              <a:t>ASAMBLEA GENERAL: en la que se reúnen anualmente representantes de los 34 países, con derecho de voz y voto.</a:t>
            </a:r>
          </a:p>
          <a:p>
            <a:r>
              <a:rPr lang="es-AR" dirty="0"/>
              <a:t>LA REUNIÓN DE CONSULTA DE MINISTROS DE RELACIONES EXTERIORES.</a:t>
            </a:r>
          </a:p>
          <a:p>
            <a:r>
              <a:rPr lang="es-AR" dirty="0"/>
              <a:t>EL CONSEJO PERMANENTE</a:t>
            </a:r>
          </a:p>
          <a:p>
            <a:r>
              <a:rPr lang="es-AR" dirty="0"/>
              <a:t>EL CONSEJO INTERAMERICANO PARA EL DESARROLLO INTEGRAL.</a:t>
            </a:r>
          </a:p>
          <a:p>
            <a:r>
              <a:rPr lang="es-AR" dirty="0"/>
              <a:t>EL COMITÉ JURÍDICO INTERAMERICANO.</a:t>
            </a:r>
          </a:p>
          <a:p>
            <a:r>
              <a:rPr lang="es-AR" dirty="0"/>
              <a:t>Y LA COMISIÓN INTERAMERICANO DE DERECHOS HUMANOS.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gs>
            <a:gs pos="39999">
              <a:srgbClr val="85C2FF"/>
            </a:gs>
            <a:gs pos="30000">
              <a:srgbClr val="85C2FF">
                <a:alpha val="23000"/>
              </a:srgbClr>
            </a:gs>
            <a:gs pos="70000">
              <a:srgbClr val="C4D6EB"/>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a:t>ALCA</a:t>
            </a:r>
          </a:p>
        </p:txBody>
      </p:sp>
      <p:sp>
        <p:nvSpPr>
          <p:cNvPr id="3" name="2 Marcador de contenido"/>
          <p:cNvSpPr>
            <a:spLocks noGrp="1"/>
          </p:cNvSpPr>
          <p:nvPr>
            <p:ph idx="1"/>
          </p:nvPr>
        </p:nvSpPr>
        <p:spPr/>
        <p:txBody>
          <a:bodyPr/>
          <a:lstStyle/>
          <a:p>
            <a:r>
              <a:rPr lang="es-AR" dirty="0"/>
              <a:t>En 1994, Bill Clinton, el entonces presidente de los EEUU, invitó a todos los mandatarios de  los países de América, con la excepción de Cuba, a participar de la Primera Cumbre de las Américas, que se desarrolló en Miami (ALCA). Así se crearía el más grande mercado del mundo, desde Alaska hasta Tierra del Fuego.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gs>
            <a:gs pos="39999">
              <a:srgbClr val="85C2FF"/>
            </a:gs>
            <a:gs pos="30000">
              <a:srgbClr val="85C2FF">
                <a:alpha val="23000"/>
              </a:srgbClr>
            </a:gs>
            <a:gs pos="70000">
              <a:srgbClr val="C4D6EB"/>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14356"/>
            <a:ext cx="8229600" cy="5411807"/>
          </a:xfrm>
        </p:spPr>
        <p:txBody>
          <a:bodyPr/>
          <a:lstStyle/>
          <a:p>
            <a:r>
              <a:rPr lang="es-AR" dirty="0"/>
              <a:t>En principio este acuerdo se refiere a la libre movilidad de capitales y mercancías.</a:t>
            </a:r>
          </a:p>
          <a:p>
            <a:r>
              <a:rPr lang="es-AR" dirty="0"/>
              <a:t>Todos los presidentes firman la conformidad y se comprometieron a crear las condiciones para hacer realidad el área de libre comercio, que debía entrar en vigencia en Enero del 2005.</a:t>
            </a:r>
          </a:p>
          <a:p>
            <a:r>
              <a:rPr lang="es-AR" b="1" dirty="0"/>
              <a:t>Se realizaron 5 Cumbres más:</a:t>
            </a:r>
          </a:p>
          <a:p>
            <a:r>
              <a:rPr lang="es-AR" b="1" dirty="0"/>
              <a:t>II Cumbre de Santiago de Chile 1998</a:t>
            </a:r>
          </a:p>
          <a:p>
            <a:r>
              <a:rPr lang="es-AR" b="1" dirty="0"/>
              <a:t>III Cumbre de </a:t>
            </a:r>
            <a:r>
              <a:rPr lang="es-AR" b="1" dirty="0" err="1"/>
              <a:t>Quebeq</a:t>
            </a:r>
            <a:r>
              <a:rPr lang="es-AR" b="1" dirty="0"/>
              <a:t> 2001</a:t>
            </a:r>
          </a:p>
          <a:p>
            <a:endParaRPr lang="es-AR" dirty="0"/>
          </a:p>
          <a:p>
            <a:pPr>
              <a:buNone/>
            </a:pPr>
            <a:endParaRPr lang="es-AR" dirty="0"/>
          </a:p>
          <a:p>
            <a:endParaRPr lang="es-A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gs>
            <a:gs pos="39999">
              <a:srgbClr val="85C2FF"/>
            </a:gs>
            <a:gs pos="30000">
              <a:srgbClr val="85C2FF">
                <a:alpha val="23000"/>
              </a:srgbClr>
            </a:gs>
            <a:gs pos="70000">
              <a:srgbClr val="C4D6EB"/>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0"/>
            <a:ext cx="8229600" cy="5554683"/>
          </a:xfrm>
        </p:spPr>
        <p:txBody>
          <a:bodyPr>
            <a:normAutofit fontScale="92500" lnSpcReduction="20000"/>
          </a:bodyPr>
          <a:lstStyle/>
          <a:p>
            <a:r>
              <a:rPr lang="es-AR" b="1" dirty="0"/>
              <a:t>IV Cumbre de Mar del Plata 2005</a:t>
            </a:r>
            <a:r>
              <a:rPr lang="es-AR" dirty="0"/>
              <a:t>:</a:t>
            </a:r>
          </a:p>
          <a:p>
            <a:pPr>
              <a:buNone/>
            </a:pPr>
            <a:r>
              <a:rPr lang="es-AR" dirty="0"/>
              <a:t>Volvió a remarcar las necesidades de los países latinos en cuanto a cuestiones fundamentales de desempleo y pobreza, y el fortalecimiento de las democracias a nivel continental.</a:t>
            </a:r>
          </a:p>
          <a:p>
            <a:pPr>
              <a:buNone/>
            </a:pPr>
            <a:r>
              <a:rPr lang="es-AR" dirty="0"/>
              <a:t>Esta cumbre constaba con obstáculos a fines del 2001 , Hugo Chávez presidente de Venezuela, había propuesto como alternativa el ALBA, ALIANZA BOLIVARIANA PARA LOS PUEBLOS DE NUESTRA AMÉRICA.</a:t>
            </a:r>
          </a:p>
          <a:p>
            <a:pPr>
              <a:buNone/>
            </a:pPr>
            <a:r>
              <a:rPr lang="es-AR" dirty="0"/>
              <a:t>Por lo tanto los países latinoamericanos comenzaron a plantearse la conveniencia o no de la formación del ALCA.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gs>
            <a:gs pos="39999">
              <a:srgbClr val="85C2FF"/>
            </a:gs>
            <a:gs pos="30000">
              <a:srgbClr val="85C2FF">
                <a:alpha val="23000"/>
              </a:srgbClr>
            </a:gs>
            <a:gs pos="70000">
              <a:srgbClr val="C4D6EB"/>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0"/>
            <a:ext cx="8229600" cy="5554683"/>
          </a:xfrm>
        </p:spPr>
        <p:txBody>
          <a:bodyPr>
            <a:normAutofit fontScale="92500" lnSpcReduction="10000"/>
          </a:bodyPr>
          <a:lstStyle/>
          <a:p>
            <a:r>
              <a:rPr lang="es-AR" b="1" dirty="0"/>
              <a:t>V Cumbre llevada a cabo en Puerto España (Trinidad y Tobago) en 2009:</a:t>
            </a:r>
          </a:p>
          <a:p>
            <a:r>
              <a:rPr lang="es-AR" dirty="0"/>
              <a:t>Mostró el debilitamiento del ALCA y la pérdida de liderazgo de la Política exterior de EEUU en Latinoamérica.</a:t>
            </a:r>
          </a:p>
          <a:p>
            <a:r>
              <a:rPr lang="es-AR" dirty="0"/>
              <a:t>Fue la única Cumbre donde no se pudo consensuar una “declaración”, como sí se había hecho en las anteriores. Pues en todo momento los partidarios del ALBA-Bolivia, Cuba, Honduras, Dominica, Nicaragua, Paraguay, San Vicente y las Granadinas y Venezuela, objetaron las decisiones.</a:t>
            </a:r>
          </a:p>
          <a:p>
            <a:r>
              <a:rPr lang="es-AR" dirty="0"/>
              <a:t>El ALCA no prosperó. ¿Por qué? </a:t>
            </a:r>
          </a:p>
          <a:p>
            <a:endParaRPr lang="es-A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alca.jpg"/>
          <p:cNvPicPr>
            <a:picLocks noGrp="1" noChangeAspect="1"/>
          </p:cNvPicPr>
          <p:nvPr>
            <p:ph sz="half" idx="1"/>
          </p:nvPr>
        </p:nvPicPr>
        <p:blipFill>
          <a:blip r:embed="rId2"/>
          <a:stretch>
            <a:fillRect/>
          </a:stretch>
        </p:blipFill>
        <p:spPr>
          <a:xfrm>
            <a:off x="877984" y="428604"/>
            <a:ext cx="3694016" cy="5697559"/>
          </a:xfrm>
        </p:spPr>
      </p:pic>
      <p:pic>
        <p:nvPicPr>
          <p:cNvPr id="7" name="6 Marcador de contenido" descr="aaa.jpg"/>
          <p:cNvPicPr>
            <a:picLocks noGrp="1" noChangeAspect="1"/>
          </p:cNvPicPr>
          <p:nvPr>
            <p:ph sz="half" idx="2"/>
          </p:nvPr>
        </p:nvPicPr>
        <p:blipFill>
          <a:blip r:embed="rId3"/>
          <a:stretch>
            <a:fillRect/>
          </a:stretch>
        </p:blipFill>
        <p:spPr>
          <a:xfrm>
            <a:off x="4643438" y="1285860"/>
            <a:ext cx="4000528" cy="4786346"/>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70000">
              <a:schemeClr val="accent6">
                <a:lumMod val="60000"/>
                <a:lumOff val="40000"/>
                <a:alpha val="79000"/>
              </a:schemeClr>
            </a:gs>
            <a:gs pos="100000">
              <a:srgbClr val="FFEBFA"/>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REGIONAL</a:t>
            </a:r>
          </a:p>
        </p:txBody>
      </p:sp>
      <p:sp>
        <p:nvSpPr>
          <p:cNvPr id="3" name="2 Marcador de contenido"/>
          <p:cNvSpPr>
            <a:spLocks noGrp="1"/>
          </p:cNvSpPr>
          <p:nvPr>
            <p:ph idx="1"/>
          </p:nvPr>
        </p:nvSpPr>
        <p:spPr/>
        <p:txBody>
          <a:bodyPr>
            <a:normAutofit fontScale="92500" lnSpcReduction="20000"/>
          </a:bodyPr>
          <a:lstStyle/>
          <a:p>
            <a:r>
              <a:rPr lang="es-AR" b="1" dirty="0"/>
              <a:t>DE DEFENSA</a:t>
            </a:r>
            <a:r>
              <a:rPr lang="es-AR" dirty="0"/>
              <a:t>: OTAN (Organización del Tratado del Atlántico Norte, 1949).</a:t>
            </a:r>
          </a:p>
          <a:p>
            <a:r>
              <a:rPr lang="es-AR" b="1" dirty="0"/>
              <a:t>CONCERTACIONES O BLOQUES REGIONALES</a:t>
            </a:r>
            <a:r>
              <a:rPr lang="es-AR" dirty="0"/>
              <a:t>:</a:t>
            </a:r>
          </a:p>
          <a:p>
            <a:r>
              <a:rPr lang="es-AR" dirty="0"/>
              <a:t>UE (Unión Europea, década del 50).</a:t>
            </a:r>
          </a:p>
          <a:p>
            <a:r>
              <a:rPr lang="es-AR" dirty="0"/>
              <a:t>MERCOSUR (Mercado Común del Sur, 1991).</a:t>
            </a:r>
          </a:p>
          <a:p>
            <a:r>
              <a:rPr lang="es-AR" dirty="0"/>
              <a:t>NAFTA (Tratado de libre comercio de América del Norte, 1994).</a:t>
            </a:r>
          </a:p>
          <a:p>
            <a:r>
              <a:rPr lang="es-AR" dirty="0"/>
              <a:t>UNASUR (Unión de las Naciones Sudamericanas,2008).</a:t>
            </a:r>
          </a:p>
          <a:p>
            <a:r>
              <a:rPr lang="es-AR" dirty="0"/>
              <a:t>MCCA-CARICOM-CAN-MILA y ALADI.</a:t>
            </a:r>
          </a:p>
          <a:p>
            <a:pPr>
              <a:buNone/>
            </a:pPr>
            <a:endParaRPr lang="es-A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70000">
              <a:schemeClr val="accent6">
                <a:lumMod val="60000"/>
                <a:lumOff val="40000"/>
                <a:alpha val="79000"/>
              </a:schemeClr>
            </a:gs>
            <a:gs pos="100000">
              <a:srgbClr val="FFEBFA"/>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MERCOSUR</a:t>
            </a:r>
          </a:p>
        </p:txBody>
      </p:sp>
      <p:sp>
        <p:nvSpPr>
          <p:cNvPr id="3" name="2 Marcador de contenido"/>
          <p:cNvSpPr>
            <a:spLocks noGrp="1"/>
          </p:cNvSpPr>
          <p:nvPr>
            <p:ph idx="1"/>
          </p:nvPr>
        </p:nvSpPr>
        <p:spPr/>
        <p:txBody>
          <a:bodyPr>
            <a:normAutofit fontScale="92500" lnSpcReduction="10000"/>
          </a:bodyPr>
          <a:lstStyle/>
          <a:p>
            <a:r>
              <a:rPr lang="es-AR" dirty="0"/>
              <a:t>Se constituyó por el Tratado de Asunción de 1991, que firmaron los siguientes países: Argentina, Brasil, Paraguay y Uruguay. En 2012 se sumó como miembro pleno Venezuela, pero en la actualidad está suspendido.</a:t>
            </a:r>
          </a:p>
          <a:p>
            <a:endParaRPr lang="es-AR" dirty="0"/>
          </a:p>
          <a:p>
            <a:r>
              <a:rPr lang="es-AR" dirty="0"/>
              <a:t>Es una unión política y económica. Además establece mecanismos de cooperación en las áreas de cultura, educación, justicia y medio ambiente.</a:t>
            </a:r>
          </a:p>
          <a:p>
            <a:endParaRPr lang="es-A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70000">
              <a:schemeClr val="accent6">
                <a:lumMod val="60000"/>
                <a:lumOff val="40000"/>
                <a:alpha val="79000"/>
              </a:schemeClr>
            </a:gs>
            <a:gs pos="100000">
              <a:srgbClr val="FFEBFA"/>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00042"/>
            <a:ext cx="8229600" cy="5626121"/>
          </a:xfrm>
        </p:spPr>
        <p:txBody>
          <a:bodyPr>
            <a:normAutofit fontScale="92500" lnSpcReduction="10000"/>
          </a:bodyPr>
          <a:lstStyle/>
          <a:p>
            <a:r>
              <a:rPr lang="es-AR" dirty="0"/>
              <a:t>OBJETIVOS:</a:t>
            </a:r>
          </a:p>
          <a:p>
            <a:r>
              <a:rPr lang="es-AR" dirty="0"/>
              <a:t>Asegurar la libre circulación de bienes y servicios entre los países miembro, eliminando para ello, los derechos aduaneros y las restricciones arancelarias de mercaderías producidas en los países integrantes.</a:t>
            </a:r>
          </a:p>
          <a:p>
            <a:r>
              <a:rPr lang="es-AR" dirty="0"/>
              <a:t>Establecer los mismos aranceles externos para el intercambio de bienes y servicios entre el Mercosur y otros países, y adoptar una política comercial similar con el mercado mundial.</a:t>
            </a:r>
          </a:p>
          <a:p>
            <a:r>
              <a:rPr lang="es-AR" dirty="0"/>
              <a:t>Mantener posiciones comunes en Foros económicos internacionales.</a:t>
            </a:r>
          </a:p>
          <a:p>
            <a:pPr>
              <a:buNone/>
            </a:pPr>
            <a:endParaRPr lang="es-A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70000">
              <a:schemeClr val="accent6">
                <a:lumMod val="60000"/>
                <a:lumOff val="40000"/>
                <a:alpha val="79000"/>
              </a:schemeClr>
            </a:gs>
            <a:gs pos="100000">
              <a:srgbClr val="FFEBFA"/>
            </a:gs>
          </a:gsLst>
          <a:lin ang="5400000" scaled="1"/>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71546"/>
            <a:ext cx="8229600" cy="5054617"/>
          </a:xfrm>
        </p:spPr>
        <p:txBody>
          <a:bodyPr/>
          <a:lstStyle/>
          <a:p>
            <a:r>
              <a:rPr lang="es-AR" dirty="0"/>
              <a:t>Coordinar las políticas económicas de los países para asegurar una competencia adecuada entre ellos(como ocurre en el caso del azúcar, en el que Brasil es mucho más competitivo pero ha aceptado cierta protección para la actividad azucarera argentina porque esta es fundamental en la producción regional de Tucumán y Jujuy).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Mercosur banderas.jpg"/>
          <p:cNvPicPr>
            <a:picLocks noGrp="1" noChangeAspect="1"/>
          </p:cNvPicPr>
          <p:nvPr>
            <p:ph sz="half" idx="1"/>
          </p:nvPr>
        </p:nvPicPr>
        <p:blipFill>
          <a:blip r:embed="rId2"/>
          <a:stretch>
            <a:fillRect/>
          </a:stretch>
        </p:blipFill>
        <p:spPr>
          <a:xfrm>
            <a:off x="285720" y="285728"/>
            <a:ext cx="3119467" cy="5857916"/>
          </a:xfrm>
        </p:spPr>
      </p:pic>
      <p:pic>
        <p:nvPicPr>
          <p:cNvPr id="7" name="6 Marcador de contenido" descr="mercosur.jpg"/>
          <p:cNvPicPr>
            <a:picLocks noGrp="1" noChangeAspect="1"/>
          </p:cNvPicPr>
          <p:nvPr>
            <p:ph sz="half" idx="2"/>
          </p:nvPr>
        </p:nvPicPr>
        <p:blipFill>
          <a:blip r:embed="rId3"/>
          <a:stretch>
            <a:fillRect/>
          </a:stretch>
        </p:blipFill>
        <p:spPr>
          <a:xfrm>
            <a:off x="3857620" y="857232"/>
            <a:ext cx="4611248" cy="4087227"/>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600200"/>
            <a:ext cx="7758138" cy="4525963"/>
          </a:xfrm>
        </p:spPr>
        <p:txBody>
          <a:bodyPr/>
          <a:lstStyle/>
          <a:p>
            <a:endParaRPr lang="es-AR"/>
          </a:p>
        </p:txBody>
      </p:sp>
      <p:pic>
        <p:nvPicPr>
          <p:cNvPr id="5" name="4 Marcador de contenido" descr="mercosur.png"/>
          <p:cNvPicPr>
            <a:picLocks noGrp="1" noChangeAspect="1"/>
          </p:cNvPicPr>
          <p:nvPr>
            <p:ph sz="half" idx="2"/>
          </p:nvPr>
        </p:nvPicPr>
        <p:blipFill>
          <a:blip r:embed="rId2"/>
          <a:stretch>
            <a:fillRect/>
          </a:stretch>
        </p:blipFill>
        <p:spPr>
          <a:xfrm>
            <a:off x="571472" y="357166"/>
            <a:ext cx="8143932" cy="6215106"/>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70000">
              <a:schemeClr val="accent6">
                <a:lumMod val="60000"/>
                <a:lumOff val="40000"/>
              </a:schemeClr>
            </a:gs>
            <a:gs pos="100000">
              <a:srgbClr val="FFEBFA"/>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96908"/>
          </a:xfrm>
        </p:spPr>
        <p:txBody>
          <a:bodyPr>
            <a:normAutofit/>
          </a:bodyPr>
          <a:lstStyle/>
          <a:p>
            <a:r>
              <a:rPr lang="es-AR" sz="3600" dirty="0"/>
              <a:t>Países asociados al Mercosur</a:t>
            </a:r>
          </a:p>
        </p:txBody>
      </p:sp>
      <p:sp>
        <p:nvSpPr>
          <p:cNvPr id="3" name="2 Marcador de contenido"/>
          <p:cNvSpPr>
            <a:spLocks noGrp="1"/>
          </p:cNvSpPr>
          <p:nvPr>
            <p:ph idx="1"/>
          </p:nvPr>
        </p:nvSpPr>
        <p:spPr>
          <a:xfrm>
            <a:off x="457200" y="1142984"/>
            <a:ext cx="8229600" cy="5357850"/>
          </a:xfrm>
        </p:spPr>
        <p:txBody>
          <a:bodyPr>
            <a:normAutofit fontScale="70000" lnSpcReduction="20000"/>
          </a:bodyPr>
          <a:lstStyle/>
          <a:p>
            <a:r>
              <a:rPr lang="es-AR" dirty="0"/>
              <a:t>Los países asociados se comprometen a tener una zona libre comercio con el Mercosur y cumplir con la cláusula democrática, es decir, no pueden tener gobiernos asumidos por Golpes de Estado.</a:t>
            </a:r>
          </a:p>
          <a:p>
            <a:r>
              <a:rPr lang="es-AR" dirty="0"/>
              <a:t>Participan con vos pero sin voto en la toma de decisiones económicas.</a:t>
            </a:r>
          </a:p>
          <a:p>
            <a:r>
              <a:rPr lang="es-AR" dirty="0"/>
              <a:t>Países asociados por acuerdos complementarios:</a:t>
            </a:r>
          </a:p>
          <a:p>
            <a:r>
              <a:rPr lang="es-AR" dirty="0"/>
              <a:t>Chile en 1996</a:t>
            </a:r>
          </a:p>
          <a:p>
            <a:r>
              <a:rPr lang="es-AR" dirty="0"/>
              <a:t>Bolivia en 1997</a:t>
            </a:r>
          </a:p>
          <a:p>
            <a:r>
              <a:rPr lang="es-AR" dirty="0"/>
              <a:t>Perú en 2003</a:t>
            </a:r>
          </a:p>
          <a:p>
            <a:r>
              <a:rPr lang="es-AR" dirty="0"/>
              <a:t>Venezuela en 2004-en 2012 Miembro Pleno. Hoy suspendido.</a:t>
            </a:r>
          </a:p>
          <a:p>
            <a:r>
              <a:rPr lang="es-AR" dirty="0"/>
              <a:t>Ecuador y Colombia en 2004</a:t>
            </a:r>
          </a:p>
          <a:p>
            <a:r>
              <a:rPr lang="es-AR" dirty="0"/>
              <a:t>Por esta razón el Mercosur es bioceánico, lo que beneficia a los países del este para vender sus productos en Asia y a los del oeste porque pueden salir al Atlántico.</a:t>
            </a:r>
          </a:p>
          <a:p>
            <a:endParaRPr lang="es-A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accent2">
                <a:lumMod val="40000"/>
                <a:lumOff val="60000"/>
              </a:schemeClr>
            </a:gs>
            <a:gs pos="100000">
              <a:srgbClr val="FFEBFA"/>
            </a:gs>
          </a:gsLst>
          <a:lin ang="0" scaled="1"/>
          <a:tileRect/>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lstStyle/>
          <a:p>
            <a:r>
              <a:rPr lang="es-AR" dirty="0"/>
              <a:t>NAFTA</a:t>
            </a:r>
          </a:p>
        </p:txBody>
      </p:sp>
      <p:sp>
        <p:nvSpPr>
          <p:cNvPr id="3" name="2 Marcador de contenido"/>
          <p:cNvSpPr>
            <a:spLocks noGrp="1"/>
          </p:cNvSpPr>
          <p:nvPr>
            <p:ph idx="1"/>
          </p:nvPr>
        </p:nvSpPr>
        <p:spPr>
          <a:xfrm>
            <a:off x="457200" y="1214422"/>
            <a:ext cx="8229600" cy="5643578"/>
          </a:xfrm>
        </p:spPr>
        <p:txBody>
          <a:bodyPr>
            <a:normAutofit fontScale="77500" lnSpcReduction="20000"/>
          </a:bodyPr>
          <a:lstStyle/>
          <a:p>
            <a:r>
              <a:rPr lang="es-AR" dirty="0"/>
              <a:t>Firmado en 1994 entre EEUU, Canadá y México.</a:t>
            </a:r>
          </a:p>
          <a:p>
            <a:r>
              <a:rPr lang="es-AR" dirty="0"/>
              <a:t>Sus siglas significan: North American Free </a:t>
            </a:r>
            <a:r>
              <a:rPr lang="es-AR" dirty="0" err="1"/>
              <a:t>Agreement</a:t>
            </a:r>
            <a:r>
              <a:rPr lang="es-AR" dirty="0"/>
              <a:t> , o TLCAN (Tratado de Libre Comercio de América del Norte) </a:t>
            </a:r>
          </a:p>
          <a:p>
            <a:r>
              <a:rPr lang="es-AR" dirty="0"/>
              <a:t>Se comprometieron a eliminar gradualmente los aranceles y barreras aduaneras.</a:t>
            </a:r>
          </a:p>
          <a:p>
            <a:r>
              <a:rPr lang="es-AR" dirty="0"/>
              <a:t>A EEUU este Tratado le facilita la radicación de industrias en territorio Mexicano; esto le trae ventajas por la mano de obra más barata</a:t>
            </a:r>
            <a:r>
              <a:rPr lang="es-AR"/>
              <a:t>, de </a:t>
            </a:r>
            <a:r>
              <a:rPr lang="es-AR" dirty="0"/>
              <a:t>este modo evita el grave problema en su territorio de la inmigración ilegal y legal de mexicanos.</a:t>
            </a:r>
          </a:p>
          <a:p>
            <a:r>
              <a:rPr lang="es-AR" dirty="0"/>
              <a:t>Además accede a las grandes reservas de petróleo mexicano.</a:t>
            </a:r>
          </a:p>
          <a:p>
            <a:r>
              <a:rPr lang="es-AR" dirty="0"/>
              <a:t>Canadá ingresó por las relaciones comerciales con EEUU, puesto que muchos canadienses dependen de introducir sus productos en el mercado consumidor estadounidense.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nafta (1).gif"/>
          <p:cNvPicPr>
            <a:picLocks noGrp="1" noChangeAspect="1"/>
          </p:cNvPicPr>
          <p:nvPr>
            <p:ph sz="half" idx="1"/>
          </p:nvPr>
        </p:nvPicPr>
        <p:blipFill>
          <a:blip r:embed="rId2"/>
          <a:stretch>
            <a:fillRect/>
          </a:stretch>
        </p:blipFill>
        <p:spPr>
          <a:xfrm>
            <a:off x="0" y="928670"/>
            <a:ext cx="3500430" cy="5286412"/>
          </a:xfrm>
        </p:spPr>
      </p:pic>
      <p:pic>
        <p:nvPicPr>
          <p:cNvPr id="7" name="6 Marcador de contenido" descr="TLC.jpg"/>
          <p:cNvPicPr>
            <a:picLocks noGrp="1" noChangeAspect="1"/>
          </p:cNvPicPr>
          <p:nvPr>
            <p:ph sz="half" idx="2"/>
          </p:nvPr>
        </p:nvPicPr>
        <p:blipFill>
          <a:blip r:embed="rId3"/>
          <a:stretch>
            <a:fillRect/>
          </a:stretch>
        </p:blipFill>
        <p:spPr>
          <a:xfrm>
            <a:off x="3571868" y="500042"/>
            <a:ext cx="5038732" cy="4944289"/>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accent3">
                <a:lumMod val="40000"/>
                <a:lumOff val="60000"/>
              </a:schemeClr>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96908"/>
          </a:xfrm>
        </p:spPr>
        <p:txBody>
          <a:bodyPr/>
          <a:lstStyle/>
          <a:p>
            <a:r>
              <a:rPr lang="es-AR" dirty="0"/>
              <a:t>UNASUR</a:t>
            </a:r>
          </a:p>
        </p:txBody>
      </p:sp>
      <p:sp>
        <p:nvSpPr>
          <p:cNvPr id="3" name="2 Marcador de contenido"/>
          <p:cNvSpPr>
            <a:spLocks noGrp="1"/>
          </p:cNvSpPr>
          <p:nvPr>
            <p:ph idx="1"/>
          </p:nvPr>
        </p:nvSpPr>
        <p:spPr>
          <a:xfrm>
            <a:off x="457200" y="1142984"/>
            <a:ext cx="8229600" cy="5357850"/>
          </a:xfrm>
        </p:spPr>
        <p:txBody>
          <a:bodyPr>
            <a:normAutofit fontScale="70000" lnSpcReduction="20000"/>
          </a:bodyPr>
          <a:lstStyle/>
          <a:p>
            <a:r>
              <a:rPr lang="es-AR" dirty="0"/>
              <a:t>Unión de Naciones Sudamericanas, lo integraban 12 países, se inició en 2004 en Cuzco Perú pero en el 2008 se oficializa con el Tratado de Brasilia.</a:t>
            </a:r>
          </a:p>
          <a:p>
            <a:r>
              <a:rPr lang="es-AR" dirty="0"/>
              <a:t>Proyecto para crear un área de libre comercio entre las Naciones Sudamericanas.</a:t>
            </a:r>
          </a:p>
          <a:p>
            <a:r>
              <a:rPr lang="es-AR" dirty="0"/>
              <a:t>Objetivos fundamentales:</a:t>
            </a:r>
          </a:p>
          <a:p>
            <a:r>
              <a:rPr lang="es-AR" dirty="0"/>
              <a:t>Políticos: promover la participación ciudadana, concertar políticas exteriores y fortalecer la posición sudamericana ante imposiciones del mundo desarrollado.</a:t>
            </a:r>
          </a:p>
          <a:p>
            <a:r>
              <a:rPr lang="es-AR" dirty="0"/>
              <a:t>Económicos: conseguir la integración estratégica en el uso y la explotación de los recursos y en las políticas energéticas, industrial y de las telecomunicaciones.</a:t>
            </a:r>
          </a:p>
          <a:p>
            <a:r>
              <a:rPr lang="es-AR" dirty="0"/>
              <a:t>Sociales: eliminar la desigualdad socioeconómica y lograr la inclusión social de todos los habitantes de Sudamérica.</a:t>
            </a:r>
          </a:p>
          <a:p>
            <a:r>
              <a:rPr lang="es-AR" dirty="0"/>
              <a:t>Sólo 5 de los 12 países están en la actualidad en la UNASUR. Ahora sólo quedan Bolivia, Guyana, Surinam, Uruguay y Venezuela.</a:t>
            </a:r>
          </a:p>
          <a:p>
            <a:endParaRPr lang="es-AR" dirty="0"/>
          </a:p>
          <a:p>
            <a:endParaRPr lang="es-A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Países del UNASUR en 2008</a:t>
            </a:r>
          </a:p>
        </p:txBody>
      </p:sp>
      <p:pic>
        <p:nvPicPr>
          <p:cNvPr id="4" name="3 Marcador de contenido" descr="unasur_conectividad.jpg"/>
          <p:cNvPicPr>
            <a:picLocks noGrp="1" noChangeAspect="1"/>
          </p:cNvPicPr>
          <p:nvPr>
            <p:ph idx="1"/>
          </p:nvPr>
        </p:nvPicPr>
        <p:blipFill>
          <a:blip r:embed="rId3"/>
          <a:stretch>
            <a:fillRect/>
          </a:stretch>
        </p:blipFill>
        <p:spPr>
          <a:xfrm>
            <a:off x="714348" y="1214422"/>
            <a:ext cx="7500989" cy="4786346"/>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70000">
              <a:schemeClr val="accent3">
                <a:lumMod val="60000"/>
                <a:lumOff val="40000"/>
                <a:alpha val="90000"/>
              </a:schemeClr>
            </a:gs>
            <a:gs pos="100000">
              <a:schemeClr val="accent6">
                <a:lumMod val="60000"/>
                <a:lumOff val="40000"/>
                <a:alpha val="60000"/>
              </a:schemeClr>
            </a:gs>
            <a:gs pos="100000">
              <a:srgbClr val="FFEBFA"/>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25470"/>
          </a:xfrm>
        </p:spPr>
        <p:txBody>
          <a:bodyPr>
            <a:normAutofit fontScale="90000"/>
          </a:bodyPr>
          <a:lstStyle/>
          <a:p>
            <a:r>
              <a:rPr lang="es-AR" dirty="0"/>
              <a:t>Otros Bloques Regionales en América</a:t>
            </a:r>
          </a:p>
        </p:txBody>
      </p:sp>
      <p:sp>
        <p:nvSpPr>
          <p:cNvPr id="3" name="2 Marcador de contenido"/>
          <p:cNvSpPr>
            <a:spLocks noGrp="1"/>
          </p:cNvSpPr>
          <p:nvPr>
            <p:ph idx="1"/>
          </p:nvPr>
        </p:nvSpPr>
        <p:spPr>
          <a:xfrm>
            <a:off x="457200" y="928670"/>
            <a:ext cx="8229600" cy="5197493"/>
          </a:xfrm>
        </p:spPr>
        <p:txBody>
          <a:bodyPr>
            <a:normAutofit fontScale="85000" lnSpcReduction="20000"/>
          </a:bodyPr>
          <a:lstStyle/>
          <a:p>
            <a:r>
              <a:rPr lang="es-AR" dirty="0"/>
              <a:t>Los Estados buscaron incorporar nuevos mercados consumidores para sus productos, aumentar las fuentes de trabajo y obtener mayores beneficios al negociar en bloque en el plano internacional.</a:t>
            </a:r>
          </a:p>
          <a:p>
            <a:r>
              <a:rPr lang="es-AR" dirty="0"/>
              <a:t>Los primeros antecedentes de la formación de bloques son de la década del 60, se crearon:</a:t>
            </a:r>
          </a:p>
          <a:p>
            <a:r>
              <a:rPr lang="es-AR" dirty="0"/>
              <a:t>MCCA 1960Mercado común centroamericano.</a:t>
            </a:r>
          </a:p>
          <a:p>
            <a:r>
              <a:rPr lang="es-AR" dirty="0"/>
              <a:t>ALALC 1961 Asociación latinoamericana de libre comercio.</a:t>
            </a:r>
          </a:p>
          <a:p>
            <a:r>
              <a:rPr lang="es-AR" dirty="0"/>
              <a:t>PACTO  ANDINO 1969</a:t>
            </a:r>
          </a:p>
          <a:p>
            <a:r>
              <a:rPr lang="es-AR" dirty="0"/>
              <a:t>CARICOM 1973 Comunidad del Caribe</a:t>
            </a:r>
          </a:p>
          <a:p>
            <a:r>
              <a:rPr lang="es-AR" dirty="0"/>
              <a:t>Todas estas iniciativas de las décadas del 60/70 no llegaron a cumplir plenamente sus objetivos por razones externas o internas.</a:t>
            </a:r>
          </a:p>
          <a:p>
            <a:endParaRPr lang="es-A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70000">
              <a:schemeClr val="accent3">
                <a:lumMod val="60000"/>
                <a:lumOff val="40000"/>
                <a:alpha val="90000"/>
              </a:schemeClr>
            </a:gs>
            <a:gs pos="100000">
              <a:schemeClr val="accent6">
                <a:lumMod val="60000"/>
                <a:lumOff val="40000"/>
                <a:alpha val="60000"/>
              </a:schemeClr>
            </a:gs>
            <a:gs pos="100000">
              <a:srgbClr val="FFEBFA"/>
            </a:gs>
          </a:gsLst>
          <a:lin ang="5400000" scaled="1"/>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571480"/>
            <a:ext cx="8229600" cy="500066"/>
          </a:xfrm>
        </p:spPr>
        <p:txBody>
          <a:bodyPr>
            <a:normAutofit fontScale="90000"/>
          </a:bodyPr>
          <a:lstStyle/>
          <a:p>
            <a:r>
              <a:rPr lang="es-AR" dirty="0"/>
              <a:t>Por estos motivos, los procesos de concertaciones regionales sufrieron modificaciones:</a:t>
            </a:r>
          </a:p>
        </p:txBody>
      </p:sp>
      <p:sp>
        <p:nvSpPr>
          <p:cNvPr id="3" name="2 Marcador de contenido"/>
          <p:cNvSpPr>
            <a:spLocks noGrp="1"/>
          </p:cNvSpPr>
          <p:nvPr>
            <p:ph idx="1"/>
          </p:nvPr>
        </p:nvSpPr>
        <p:spPr>
          <a:xfrm>
            <a:off x="457200" y="1714488"/>
            <a:ext cx="8229600" cy="4411675"/>
          </a:xfrm>
        </p:spPr>
        <p:txBody>
          <a:bodyPr>
            <a:normAutofit fontScale="92500" lnSpcReduction="20000"/>
          </a:bodyPr>
          <a:lstStyle/>
          <a:p>
            <a:r>
              <a:rPr lang="es-AR" dirty="0"/>
              <a:t>MCCA y CARICOM fueron acrecentando sus objetivos, siempre con vistas a alcanzar el desarrollo de los países que los integran.</a:t>
            </a:r>
          </a:p>
          <a:p>
            <a:r>
              <a:rPr lang="es-AR" dirty="0"/>
              <a:t>ALALC fue reemplazada en 1980 por ALADI(Asociación Latinoamericana de Integración), que busca lograr un mercado común latinoamericano.</a:t>
            </a:r>
          </a:p>
          <a:p>
            <a:r>
              <a:rPr lang="es-AR" dirty="0"/>
              <a:t>El Pacto Andino, se modificó y en la actualidad se llama CAN(Comunidad Andina de las Naciones) cuyo objetivo principal es lograr la integración y cooperación subregional.</a:t>
            </a:r>
          </a:p>
          <a:p>
            <a:endParaRPr lang="es-AR" dirty="0"/>
          </a:p>
          <a:p>
            <a:pPr>
              <a:buNone/>
            </a:pPr>
            <a:endParaRPr lang="es-A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AR" dirty="0"/>
              <a:t>CAN</a:t>
            </a:r>
          </a:p>
        </p:txBody>
      </p:sp>
      <p:pic>
        <p:nvPicPr>
          <p:cNvPr id="4" name="3 Marcador de contenido" descr="Aladi.jpg"/>
          <p:cNvPicPr>
            <a:picLocks noGrp="1" noChangeAspect="1"/>
          </p:cNvPicPr>
          <p:nvPr>
            <p:ph sz="half" idx="1"/>
          </p:nvPr>
        </p:nvPicPr>
        <p:blipFill>
          <a:blip r:embed="rId3"/>
          <a:stretch>
            <a:fillRect/>
          </a:stretch>
        </p:blipFill>
        <p:spPr>
          <a:xfrm>
            <a:off x="0" y="714357"/>
            <a:ext cx="3829050" cy="4868088"/>
          </a:xfrm>
        </p:spPr>
      </p:pic>
      <p:pic>
        <p:nvPicPr>
          <p:cNvPr id="7" name="6 Marcador de contenido" descr="CAN.png"/>
          <p:cNvPicPr>
            <a:picLocks noGrp="1" noChangeAspect="1"/>
          </p:cNvPicPr>
          <p:nvPr>
            <p:ph sz="half" idx="2"/>
          </p:nvPr>
        </p:nvPicPr>
        <p:blipFill>
          <a:blip r:embed="rId4"/>
          <a:stretch>
            <a:fillRect/>
          </a:stretch>
        </p:blipFill>
        <p:spPr>
          <a:xfrm>
            <a:off x="4648200" y="857232"/>
            <a:ext cx="4038600" cy="5025249"/>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CARICOM y MCCA </a:t>
            </a:r>
          </a:p>
        </p:txBody>
      </p:sp>
      <p:pic>
        <p:nvPicPr>
          <p:cNvPr id="5" name="4 Marcador de contenido" descr="Map_CARICOM_Member_States.jpg"/>
          <p:cNvPicPr>
            <a:picLocks noGrp="1" noChangeAspect="1"/>
          </p:cNvPicPr>
          <p:nvPr>
            <p:ph sz="half" idx="1"/>
          </p:nvPr>
        </p:nvPicPr>
        <p:blipFill>
          <a:blip r:embed="rId2"/>
          <a:stretch>
            <a:fillRect/>
          </a:stretch>
        </p:blipFill>
        <p:spPr>
          <a:xfrm>
            <a:off x="285720" y="1500174"/>
            <a:ext cx="4929222" cy="4572032"/>
          </a:xfrm>
        </p:spPr>
      </p:pic>
      <p:pic>
        <p:nvPicPr>
          <p:cNvPr id="6" name="5 Marcador de contenido" descr="MCCA.png"/>
          <p:cNvPicPr>
            <a:picLocks noGrp="1" noChangeAspect="1"/>
          </p:cNvPicPr>
          <p:nvPr>
            <p:ph sz="half" idx="2"/>
          </p:nvPr>
        </p:nvPicPr>
        <p:blipFill>
          <a:blip r:embed="rId3"/>
          <a:stretch>
            <a:fillRect/>
          </a:stretch>
        </p:blipFill>
        <p:spPr>
          <a:xfrm>
            <a:off x="5286380" y="2249914"/>
            <a:ext cx="3737076" cy="3607978"/>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sz="half" idx="1"/>
          </p:nvPr>
        </p:nvGraphicFramePr>
        <p:xfrm>
          <a:off x="285720" y="0"/>
          <a:ext cx="8858280" cy="6429397"/>
        </p:xfrm>
        <a:graphic>
          <a:graphicData uri="http://schemas.openxmlformats.org/drawingml/2006/table">
            <a:tbl>
              <a:tblPr firstRow="1" bandRow="1">
                <a:tableStyleId>{5C22544A-7EE6-4342-B048-85BDC9FD1C3A}</a:tableStyleId>
              </a:tblPr>
              <a:tblGrid>
                <a:gridCol w="8858280">
                  <a:extLst>
                    <a:ext uri="{9D8B030D-6E8A-4147-A177-3AD203B41FA5}">
                      <a16:colId xmlns:a16="http://schemas.microsoft.com/office/drawing/2014/main" val="20000"/>
                    </a:ext>
                  </a:extLst>
                </a:gridCol>
              </a:tblGrid>
              <a:tr h="693412">
                <a:tc>
                  <a:txBody>
                    <a:bodyPr/>
                    <a:lstStyle/>
                    <a:p>
                      <a:r>
                        <a:rPr lang="es-AR" dirty="0"/>
                        <a:t>                                                    BLOQUES REGIONALES</a:t>
                      </a:r>
                    </a:p>
                    <a:p>
                      <a:r>
                        <a:rPr lang="es-AR" dirty="0"/>
                        <a:t>                                                               SE BASAN</a:t>
                      </a:r>
                    </a:p>
                  </a:txBody>
                  <a:tcPr/>
                </a:tc>
                <a:extLst>
                  <a:ext uri="{0D108BD9-81ED-4DB2-BD59-A6C34878D82A}">
                    <a16:rowId xmlns:a16="http://schemas.microsoft.com/office/drawing/2014/main" val="10000"/>
                  </a:ext>
                </a:extLst>
              </a:tr>
              <a:tr h="635460">
                <a:tc>
                  <a:txBody>
                    <a:bodyPr/>
                    <a:lstStyle/>
                    <a:p>
                      <a:r>
                        <a:rPr lang="es-AR" dirty="0"/>
                        <a:t>Integración  Política                                                     Integración Económica</a:t>
                      </a:r>
                    </a:p>
                  </a:txBody>
                  <a:tcPr/>
                </a:tc>
                <a:extLst>
                  <a:ext uri="{0D108BD9-81ED-4DB2-BD59-A6C34878D82A}">
                    <a16:rowId xmlns:a16="http://schemas.microsoft.com/office/drawing/2014/main" val="10001"/>
                  </a:ext>
                </a:extLst>
              </a:tr>
              <a:tr h="635460">
                <a:tc>
                  <a:txBody>
                    <a:bodyPr/>
                    <a:lstStyle/>
                    <a:p>
                      <a:r>
                        <a:rPr lang="es-AR" dirty="0"/>
                        <a:t>Con</a:t>
                      </a:r>
                      <a:r>
                        <a:rPr lang="es-AR" baseline="0" dirty="0"/>
                        <a:t> el objeto de lograr:                                               Cuyas etapas son:</a:t>
                      </a:r>
                      <a:endParaRPr lang="es-AR" dirty="0"/>
                    </a:p>
                  </a:txBody>
                  <a:tcPr/>
                </a:tc>
                <a:extLst>
                  <a:ext uri="{0D108BD9-81ED-4DB2-BD59-A6C34878D82A}">
                    <a16:rowId xmlns:a16="http://schemas.microsoft.com/office/drawing/2014/main" val="10002"/>
                  </a:ext>
                </a:extLst>
              </a:tr>
              <a:tr h="635460">
                <a:tc>
                  <a:txBody>
                    <a:bodyPr/>
                    <a:lstStyle/>
                    <a:p>
                      <a:r>
                        <a:rPr lang="es-AR" b="1" dirty="0"/>
                        <a:t>DESARROLLO SOCIAL                                                  </a:t>
                      </a:r>
                      <a:r>
                        <a:rPr lang="es-AR" dirty="0"/>
                        <a:t>*ÁREA DE PREFERENCIA ARANCELARIA</a:t>
                      </a:r>
                    </a:p>
                  </a:txBody>
                  <a:tcPr/>
                </a:tc>
                <a:extLst>
                  <a:ext uri="{0D108BD9-81ED-4DB2-BD59-A6C34878D82A}">
                    <a16:rowId xmlns:a16="http://schemas.microsoft.com/office/drawing/2014/main" val="10003"/>
                  </a:ext>
                </a:extLst>
              </a:tr>
              <a:tr h="635460">
                <a:tc>
                  <a:txBody>
                    <a:bodyPr/>
                    <a:lstStyle/>
                    <a:p>
                      <a:r>
                        <a:rPr lang="es-AR" b="1" dirty="0"/>
                        <a:t>INCLUSIÓN </a:t>
                      </a:r>
                      <a:r>
                        <a:rPr lang="es-AR" dirty="0"/>
                        <a:t>                                                                   *ZONA</a:t>
                      </a:r>
                      <a:r>
                        <a:rPr lang="es-AR" baseline="0" dirty="0"/>
                        <a:t> DE LIBRE COMERCIO</a:t>
                      </a:r>
                      <a:endParaRPr lang="es-AR" dirty="0"/>
                    </a:p>
                  </a:txBody>
                  <a:tcPr/>
                </a:tc>
                <a:extLst>
                  <a:ext uri="{0D108BD9-81ED-4DB2-BD59-A6C34878D82A}">
                    <a16:rowId xmlns:a16="http://schemas.microsoft.com/office/drawing/2014/main" val="10004"/>
                  </a:ext>
                </a:extLst>
              </a:tr>
              <a:tr h="635460">
                <a:tc>
                  <a:txBody>
                    <a:bodyPr/>
                    <a:lstStyle/>
                    <a:p>
                      <a:r>
                        <a:rPr lang="es-AR" dirty="0"/>
                        <a:t>UNASUR                                                                         *UNIÓN ADUANERA</a:t>
                      </a:r>
                    </a:p>
                  </a:txBody>
                  <a:tcPr/>
                </a:tc>
                <a:extLst>
                  <a:ext uri="{0D108BD9-81ED-4DB2-BD59-A6C34878D82A}">
                    <a16:rowId xmlns:a16="http://schemas.microsoft.com/office/drawing/2014/main" val="10005"/>
                  </a:ext>
                </a:extLst>
              </a:tr>
              <a:tr h="635460">
                <a:tc>
                  <a:txBody>
                    <a:bodyPr/>
                    <a:lstStyle/>
                    <a:p>
                      <a:r>
                        <a:rPr lang="es-AR" dirty="0"/>
                        <a:t>ALADI                                                                             *MERCADO COMÚN</a:t>
                      </a:r>
                    </a:p>
                  </a:txBody>
                  <a:tcPr/>
                </a:tc>
                <a:extLst>
                  <a:ext uri="{0D108BD9-81ED-4DB2-BD59-A6C34878D82A}">
                    <a16:rowId xmlns:a16="http://schemas.microsoft.com/office/drawing/2014/main" val="10006"/>
                  </a:ext>
                </a:extLst>
              </a:tr>
              <a:tr h="635460">
                <a:tc>
                  <a:txBody>
                    <a:bodyPr/>
                    <a:lstStyle/>
                    <a:p>
                      <a:r>
                        <a:rPr lang="es-AR" dirty="0"/>
                        <a:t>Promueven:                                                                   *UNIÓN</a:t>
                      </a:r>
                      <a:r>
                        <a:rPr lang="es-AR" baseline="0" dirty="0"/>
                        <a:t> ECONÓMICA</a:t>
                      </a:r>
                      <a:endParaRPr lang="es-AR" dirty="0"/>
                    </a:p>
                  </a:txBody>
                  <a:tcPr/>
                </a:tc>
                <a:extLst>
                  <a:ext uri="{0D108BD9-81ED-4DB2-BD59-A6C34878D82A}">
                    <a16:rowId xmlns:a16="http://schemas.microsoft.com/office/drawing/2014/main" val="10007"/>
                  </a:ext>
                </a:extLst>
              </a:tr>
              <a:tr h="1287765">
                <a:tc>
                  <a:txBody>
                    <a:bodyPr/>
                    <a:lstStyle/>
                    <a:p>
                      <a:r>
                        <a:rPr lang="es-AR" dirty="0"/>
                        <a:t>*Valores democráticos</a:t>
                      </a:r>
                      <a:r>
                        <a:rPr lang="es-AR"/>
                        <a:t>,                                           Requiere </a:t>
                      </a:r>
                      <a:r>
                        <a:rPr lang="es-AR" dirty="0"/>
                        <a:t>de la integración física del territorio:</a:t>
                      </a:r>
                    </a:p>
                    <a:p>
                      <a:r>
                        <a:rPr lang="es-AR" dirty="0"/>
                        <a:t>*participación y consenso,                                          *Corredores </a:t>
                      </a:r>
                      <a:r>
                        <a:rPr lang="es-AR" dirty="0" err="1"/>
                        <a:t>bioceánicos</a:t>
                      </a:r>
                      <a:r>
                        <a:rPr lang="es-AR" dirty="0"/>
                        <a:t>,                             </a:t>
                      </a:r>
                    </a:p>
                    <a:p>
                      <a:r>
                        <a:rPr lang="es-AR" dirty="0"/>
                        <a:t>*mejores condiciones de vida,                                    *Puertos</a:t>
                      </a:r>
                      <a:r>
                        <a:rPr lang="es-AR" baseline="0" dirty="0"/>
                        <a:t> de aguas profundas,</a:t>
                      </a:r>
                      <a:endParaRPr lang="es-AR" dirty="0"/>
                    </a:p>
                    <a:p>
                      <a:r>
                        <a:rPr lang="es-AR" dirty="0"/>
                        <a:t>*pluralidad</a:t>
                      </a:r>
                      <a:r>
                        <a:rPr lang="es-AR" baseline="0" dirty="0"/>
                        <a:t> y respeto por las diferencias.                  *Corredores ferroviarios e </a:t>
                      </a:r>
                      <a:r>
                        <a:rPr lang="es-AR" baseline="0" dirty="0" err="1"/>
                        <a:t>hidrovías</a:t>
                      </a:r>
                      <a:r>
                        <a:rPr lang="es-AR" baseline="0" dirty="0"/>
                        <a:t>.</a:t>
                      </a:r>
                      <a:endParaRPr lang="es-AR" dirty="0"/>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AA9052-1A45-4622-AC59-4C69C539F6C1}"/>
              </a:ext>
            </a:extLst>
          </p:cNvPr>
          <p:cNvSpPr>
            <a:spLocks noGrp="1"/>
          </p:cNvSpPr>
          <p:nvPr>
            <p:ph type="title"/>
          </p:nvPr>
        </p:nvSpPr>
        <p:spPr/>
        <p:txBody>
          <a:bodyPr/>
          <a:lstStyle/>
          <a:p>
            <a:r>
              <a:rPr lang="es-AR" dirty="0"/>
              <a:t>MILA 2011</a:t>
            </a:r>
          </a:p>
        </p:txBody>
      </p:sp>
      <p:pic>
        <p:nvPicPr>
          <p:cNvPr id="6" name="Marcador de contenido 5" descr="Imagen que contiene dibujo&#10;&#10;Descripción generada automáticamente">
            <a:extLst>
              <a:ext uri="{FF2B5EF4-FFF2-40B4-BE49-F238E27FC236}">
                <a16:creationId xmlns:a16="http://schemas.microsoft.com/office/drawing/2014/main" id="{3C7B5F0C-7898-4844-ABA4-8CF1A979A1E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9600" y="1844824"/>
            <a:ext cx="4038600" cy="3600400"/>
          </a:xfrm>
        </p:spPr>
      </p:pic>
      <p:sp>
        <p:nvSpPr>
          <p:cNvPr id="4" name="Marcador de contenido 3">
            <a:extLst>
              <a:ext uri="{FF2B5EF4-FFF2-40B4-BE49-F238E27FC236}">
                <a16:creationId xmlns:a16="http://schemas.microsoft.com/office/drawing/2014/main" id="{930D635D-11EA-4E11-8B66-7D8CD88328DA}"/>
              </a:ext>
            </a:extLst>
          </p:cNvPr>
          <p:cNvSpPr>
            <a:spLocks noGrp="1"/>
          </p:cNvSpPr>
          <p:nvPr>
            <p:ph sz="half" idx="2"/>
          </p:nvPr>
        </p:nvSpPr>
        <p:spPr/>
        <p:txBody>
          <a:bodyPr>
            <a:normAutofit fontScale="92500" lnSpcReduction="20000"/>
          </a:bodyPr>
          <a:lstStyle/>
          <a:p>
            <a:r>
              <a:rPr lang="es-AR" dirty="0"/>
              <a:t>Es el Mercado Integrado Latinoamericano.</a:t>
            </a:r>
          </a:p>
          <a:p>
            <a:r>
              <a:rPr lang="es-AR" dirty="0"/>
              <a:t>Es el resultado del acuerdo firmado entre la Bolsa de Comercio de Chile, Perú, Colombia y México (que se suma en 2014).</a:t>
            </a:r>
          </a:p>
          <a:p>
            <a:r>
              <a:rPr lang="es-AR" dirty="0"/>
              <a:t>El objetivo es desarrollar el mercado de capitales a partir de la integración de 4 países</a:t>
            </a:r>
          </a:p>
        </p:txBody>
      </p:sp>
    </p:spTree>
    <p:extLst>
      <p:ext uri="{BB962C8B-B14F-4D97-AF65-F5344CB8AC3E}">
        <p14:creationId xmlns:p14="http://schemas.microsoft.com/office/powerpoint/2010/main" val="363508670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379</TotalTime>
  <Words>1628</Words>
  <Application>Microsoft Office PowerPoint</Application>
  <PresentationFormat>Presentación en pantalla (4:3)</PresentationFormat>
  <Paragraphs>136</Paragraphs>
  <Slides>31</Slides>
  <Notes>2</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31</vt:i4>
      </vt:variant>
    </vt:vector>
  </HeadingPairs>
  <TitlesOfParts>
    <vt:vector size="34" baseType="lpstr">
      <vt:lpstr>Arial</vt:lpstr>
      <vt:lpstr>Calibri</vt:lpstr>
      <vt:lpstr>Tema de Office</vt:lpstr>
      <vt:lpstr>La Comunidad Internacional</vt:lpstr>
      <vt:lpstr>Presentación de PowerPoint</vt:lpstr>
      <vt:lpstr>Ejemplos de Organizaciones y Tratados a distinto nivel:</vt:lpstr>
      <vt:lpstr>Continental</vt:lpstr>
      <vt:lpstr>Presentación de PowerPoint</vt:lpstr>
      <vt:lpstr>OEA</vt:lpstr>
      <vt:lpstr>Objetivos:</vt:lpstr>
      <vt:lpstr>Presentación de PowerPoint</vt:lpstr>
      <vt:lpstr>La OEA está conformada por los siguientes organismos:</vt:lpstr>
      <vt:lpstr>ALCA</vt:lpstr>
      <vt:lpstr>Presentación de PowerPoint</vt:lpstr>
      <vt:lpstr>Presentación de PowerPoint</vt:lpstr>
      <vt:lpstr>Presentación de PowerPoint</vt:lpstr>
      <vt:lpstr>Presentación de PowerPoint</vt:lpstr>
      <vt:lpstr>REGIONAL</vt:lpstr>
      <vt:lpstr>MERCOSUR</vt:lpstr>
      <vt:lpstr>Presentación de PowerPoint</vt:lpstr>
      <vt:lpstr>Presentación de PowerPoint</vt:lpstr>
      <vt:lpstr>Presentación de PowerPoint</vt:lpstr>
      <vt:lpstr>Presentación de PowerPoint</vt:lpstr>
      <vt:lpstr>Países asociados al Mercosur</vt:lpstr>
      <vt:lpstr>NAFTA</vt:lpstr>
      <vt:lpstr>Presentación de PowerPoint</vt:lpstr>
      <vt:lpstr>UNASUR</vt:lpstr>
      <vt:lpstr>Países del UNASUR en 2008</vt:lpstr>
      <vt:lpstr>Otros Bloques Regionales en América</vt:lpstr>
      <vt:lpstr>Por estos motivos, los procesos de concertaciones regionales sufrieron modificaciones:</vt:lpstr>
      <vt:lpstr>CAN</vt:lpstr>
      <vt:lpstr>CARICOM y MCCA </vt:lpstr>
      <vt:lpstr>Presentación de PowerPoint</vt:lpstr>
      <vt:lpstr>MILA 2011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Organismos Internacionales</dc:title>
  <dc:creator>ingrid</dc:creator>
  <cp:lastModifiedBy>Ingrid Stegman</cp:lastModifiedBy>
  <cp:revision>70</cp:revision>
  <dcterms:created xsi:type="dcterms:W3CDTF">2013-05-15T16:14:49Z</dcterms:created>
  <dcterms:modified xsi:type="dcterms:W3CDTF">2020-04-01T20:48:08Z</dcterms:modified>
</cp:coreProperties>
</file>