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59" r:id="rId1"/>
  </p:sldMasterIdLst>
  <p:notesMasterIdLst>
    <p:notesMasterId r:id="rId2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5143500" type="screen16x9"/>
  <p:notesSz cx="6858000" cy="9144000"/>
  <p:embeddedFontLst>
    <p:embeddedFont>
      <p:font typeface="Impact" panose="020B0806030902050204" pitchFamily="34" charset="0"/>
      <p:regular r:id="rId30"/>
    </p:embeddedFont>
    <p:embeddedFont>
      <p:font typeface="PT Sans Narrow" panose="020B0604020202020204" charset="0"/>
      <p:regular r:id="rId31"/>
      <p:bold r:id="rId32"/>
    </p:embeddedFont>
    <p:embeddedFont>
      <p:font typeface="Open Sans" panose="020B0604020202020204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756" y="7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font" Target="fonts/font5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4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3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7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g61892f8a53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" name="Google Shape;70;g61892f8a53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g61892f8a53_0_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" name="Google Shape;77;g61892f8a53_0_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61892f8a53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61892f8a53_0_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61892f8a53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61892f8a53_0_1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61892f8a53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61892f8a53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61892f8a53_1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61892f8a53_1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g61ab24a220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" name="Google Shape;108;g61ab24a220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g61892f8a53_1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" name="Google Shape;115;g61892f8a53_1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61ab24a220_0_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" name="Google Shape;122;g61ab24a220_0_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61ab24a220_0_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61ab24a220_0_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g61892f8a53_1_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" name="Google Shape;135;g61892f8a53_1_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g61ab24a220_0_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1" name="Google Shape;141;g61ab24a220_0_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61ab24a220_0_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61ab24a220_0_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61ab24a220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5" name="Google Shape;155;g61ab24a220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61ab24a220_0_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61ab24a220_0_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g61ab24a220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8" name="Google Shape;168;g61ab24a220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61ab24a220_0_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61ab24a220_0_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61ab24a220_0_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61ab24a220_0_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g61ab24a220_0_1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g61ab24a220_0_1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61ab24a220_0_1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61ab24a220_0_1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61ab24a220_0_1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61ab24a220_0_1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g61ab24a220_0_1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0" name="Google Shape;210;g61ab24a220_0_1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61892f8a53_1_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61892f8a53_1_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g61892f8a53_1_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4" name="Google Shape;224;g61892f8a53_1_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g61892f8a53_1_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0" name="Google Shape;230;g61892f8a53_1_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61892f8a53_1_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5" name="Google Shape;235;g61892f8a53_1_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7007735" y="3176888"/>
            <a:ext cx="5622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11" name="Google Shape;11;p2"/>
          <p:cNvCxnSpPr/>
          <p:nvPr/>
        </p:nvCxnSpPr>
        <p:spPr>
          <a:xfrm>
            <a:off x="1575035" y="3158252"/>
            <a:ext cx="562200" cy="0"/>
          </a:xfrm>
          <a:prstGeom prst="straightConnector1">
            <a:avLst/>
          </a:prstGeom>
          <a:noFill/>
          <a:ln w="7620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  <p:grpSp>
        <p:nvGrpSpPr>
          <p:cNvPr id="12" name="Google Shape;12;p2"/>
          <p:cNvGrpSpPr/>
          <p:nvPr/>
        </p:nvGrpSpPr>
        <p:grpSpPr>
          <a:xfrm>
            <a:off x="1004144" y="1022025"/>
            <a:ext cx="7136668" cy="152400"/>
            <a:chOff x="1346429" y="1011300"/>
            <a:chExt cx="6452100" cy="152400"/>
          </a:xfrm>
        </p:grpSpPr>
        <p:cxnSp>
          <p:nvCxnSpPr>
            <p:cNvPr id="13" name="Google Shape;13;p2"/>
            <p:cNvCxnSpPr/>
            <p:nvPr/>
          </p:nvCxnSpPr>
          <p:spPr>
            <a:xfrm rot="10800000">
              <a:off x="1346429" y="1011300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4" name="Google Shape;14;p2"/>
            <p:cNvCxnSpPr/>
            <p:nvPr/>
          </p:nvCxnSpPr>
          <p:spPr>
            <a:xfrm rot="10800000">
              <a:off x="1346429" y="1163700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grpSp>
        <p:nvGrpSpPr>
          <p:cNvPr id="15" name="Google Shape;15;p2"/>
          <p:cNvGrpSpPr/>
          <p:nvPr/>
        </p:nvGrpSpPr>
        <p:grpSpPr>
          <a:xfrm>
            <a:off x="1004151" y="3969100"/>
            <a:ext cx="7136668" cy="152400"/>
            <a:chOff x="1346435" y="3969088"/>
            <a:chExt cx="6452100" cy="152400"/>
          </a:xfrm>
        </p:grpSpPr>
        <p:cxnSp>
          <p:nvCxnSpPr>
            <p:cNvPr id="16" name="Google Shape;16;p2"/>
            <p:cNvCxnSpPr/>
            <p:nvPr/>
          </p:nvCxnSpPr>
          <p:spPr>
            <a:xfrm>
              <a:off x="1346435" y="4121488"/>
              <a:ext cx="6452100" cy="0"/>
            </a:xfrm>
            <a:prstGeom prst="straightConnector1">
              <a:avLst/>
            </a:prstGeom>
            <a:noFill/>
            <a:ln w="76200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7" name="Google Shape;17;p2"/>
            <p:cNvCxnSpPr/>
            <p:nvPr/>
          </p:nvCxnSpPr>
          <p:spPr>
            <a:xfrm>
              <a:off x="1346435" y="3969088"/>
              <a:ext cx="6452100" cy="0"/>
            </a:xfrm>
            <a:prstGeom prst="straightConnector1">
              <a:avLst/>
            </a:prstGeom>
            <a:noFill/>
            <a:ln w="9525" cap="flat" cmpd="sng">
              <a:solidFill>
                <a:schemeClr val="accent3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18" name="Google Shape;18;p2"/>
          <p:cNvSpPr txBox="1">
            <a:spLocks noGrp="1"/>
          </p:cNvSpPr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2pPr>
            <a:lvl3pPr lvl="2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3pPr>
            <a:lvl4pPr lvl="3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4pPr>
            <a:lvl5pPr lvl="4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5pPr>
            <a:lvl6pPr lvl="5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6pPr>
            <a:lvl7pPr lvl="6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7pPr>
            <a:lvl8pPr lvl="7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8pPr>
            <a:lvl9pPr lvl="8" algn="ctr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subTitle" idx="1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1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2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6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ubTitle" idx="1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>
            <a:spLocks noGrp="1"/>
          </p:cNvSpPr>
          <p:nvPr>
            <p:ph type="body" idx="1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>
            <a:endParaRPr/>
          </a:p>
        </p:txBody>
      </p:sp>
      <p:sp>
        <p:nvSpPr>
          <p:cNvPr id="54" name="Google Shape;5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>
            <a:spLocks noGrp="1"/>
          </p:cNvSpPr>
          <p:nvPr>
            <p:ph type="body" idx="1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tropic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youtu.be/6TtqP7fb9Gg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jpg"/><Relationship Id="rId4" Type="http://schemas.openxmlformats.org/officeDocument/2006/relationships/hyperlink" Target="http://www.youtube.com/watch?v=6TtqP7fb9Gg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3"/>
          <p:cNvSpPr txBox="1">
            <a:spLocks noGrp="1"/>
          </p:cNvSpPr>
          <p:nvPr>
            <p:ph type="ctrTitle"/>
          </p:nvPr>
        </p:nvSpPr>
        <p:spPr>
          <a:xfrm>
            <a:off x="1004150" y="1751764"/>
            <a:ext cx="7136700" cy="102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Estructura dramática</a:t>
            </a:r>
            <a:endParaRPr/>
          </a:p>
        </p:txBody>
      </p:sp>
      <p:sp>
        <p:nvSpPr>
          <p:cNvPr id="67" name="Google Shape;67;p13"/>
          <p:cNvSpPr txBox="1">
            <a:spLocks noGrp="1"/>
          </p:cNvSpPr>
          <p:nvPr>
            <p:ph type="subTitle" idx="1"/>
          </p:nvPr>
        </p:nvSpPr>
        <p:spPr>
          <a:xfrm>
            <a:off x="2137225" y="2850039"/>
            <a:ext cx="48705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Unidad 4 - Ficción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Taller de Comunicación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800"/>
              <a:t>Introducción</a:t>
            </a:r>
            <a:endParaRPr sz="4800"/>
          </a:p>
        </p:txBody>
      </p:sp>
      <p:sp>
        <p:nvSpPr>
          <p:cNvPr id="73" name="Google Shape;73;p14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/>
              <a:t>¿Qué sabemos hasta ahora de la fotonovela? </a:t>
            </a:r>
            <a:endParaRPr sz="36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74" name="Google Shape;7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81863" y="2437050"/>
            <a:ext cx="1762125" cy="259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5"/>
          <p:cNvSpPr txBox="1"/>
          <p:nvPr/>
        </p:nvSpPr>
        <p:spPr>
          <a:xfrm>
            <a:off x="643950" y="395925"/>
            <a:ext cx="7791000" cy="123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  <a:buNone/>
            </a:pPr>
            <a:r>
              <a:rPr lang="es" sz="3600">
                <a:latin typeface="Open Sans"/>
                <a:ea typeface="Open Sans"/>
                <a:cs typeface="Open Sans"/>
                <a:sym typeface="Open Sans"/>
              </a:rPr>
              <a:t>¿Qué elementos piensan que hay en una historia?</a:t>
            </a:r>
            <a:endParaRPr sz="3600"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80" name="Google Shape;80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075" y="1628025"/>
            <a:ext cx="8851951" cy="32292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6"/>
          <p:cNvSpPr txBox="1">
            <a:spLocks noGrp="1"/>
          </p:cNvSpPr>
          <p:nvPr>
            <p:ph type="title"/>
          </p:nvPr>
        </p:nvSpPr>
        <p:spPr>
          <a:xfrm>
            <a:off x="311700" y="581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800"/>
              <a:t>Tipos de conflictos</a:t>
            </a:r>
            <a:endParaRPr sz="3800"/>
          </a:p>
        </p:txBody>
      </p:sp>
      <p:sp>
        <p:nvSpPr>
          <p:cNvPr id="86" name="Google Shape;86;p16"/>
          <p:cNvSpPr txBox="1">
            <a:spLocks noGrp="1"/>
          </p:cNvSpPr>
          <p:nvPr>
            <p:ph type="body" idx="1"/>
          </p:nvPr>
        </p:nvSpPr>
        <p:spPr>
          <a:xfrm>
            <a:off x="141000" y="920400"/>
            <a:ext cx="63000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000"/>
              <a:t>Entran en juego dos fuerzas con un interés en común.</a:t>
            </a:r>
            <a:endParaRPr sz="30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s" sz="3000"/>
              <a:t>Tipos de conflictos:</a:t>
            </a:r>
            <a:endParaRPr sz="3000"/>
          </a:p>
          <a:p>
            <a:pPr marL="457200" lvl="0" indent="-419100" algn="l" rtl="0">
              <a:spcBef>
                <a:spcPts val="1600"/>
              </a:spcBef>
              <a:spcAft>
                <a:spcPts val="0"/>
              </a:spcAft>
              <a:buSzPts val="3000"/>
              <a:buChar char="●"/>
            </a:pPr>
            <a:r>
              <a:rPr lang="es" sz="3000"/>
              <a:t>Externos: contra otros o contra la naturaleza</a:t>
            </a:r>
            <a:endParaRPr sz="3000"/>
          </a:p>
          <a:p>
            <a:pPr marL="457200" lvl="0" indent="-419100" algn="l" rtl="0">
              <a:spcBef>
                <a:spcPts val="0"/>
              </a:spcBef>
              <a:spcAft>
                <a:spcPts val="0"/>
              </a:spcAft>
              <a:buSzPts val="3000"/>
              <a:buChar char="●"/>
            </a:pPr>
            <a:r>
              <a:rPr lang="es" sz="3000"/>
              <a:t>Internos: contra sí mismo</a:t>
            </a:r>
            <a:endParaRPr sz="30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pic>
        <p:nvPicPr>
          <p:cNvPr id="87" name="Google Shape;87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86500" y="2167150"/>
            <a:ext cx="2857500" cy="2857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7"/>
          <p:cNvSpPr txBox="1">
            <a:spLocks noGrp="1"/>
          </p:cNvSpPr>
          <p:nvPr>
            <p:ph type="title"/>
          </p:nvPr>
        </p:nvSpPr>
        <p:spPr>
          <a:xfrm>
            <a:off x="311700" y="1024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¿Qué conflictos aparecen?</a:t>
            </a:r>
            <a:endParaRPr/>
          </a:p>
        </p:txBody>
      </p:sp>
      <p:pic>
        <p:nvPicPr>
          <p:cNvPr id="93" name="Google Shape;93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19451" y="1173000"/>
            <a:ext cx="5705075" cy="320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 txBox="1">
            <a:spLocks noGrp="1"/>
          </p:cNvSpPr>
          <p:nvPr>
            <p:ph type="title"/>
          </p:nvPr>
        </p:nvSpPr>
        <p:spPr>
          <a:xfrm>
            <a:off x="311700" y="2288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¿Qué conflictos aparecen?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9" name="Google Shape;99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40000" y="1031750"/>
            <a:ext cx="7372551" cy="36862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28700" y="1060700"/>
            <a:ext cx="5445949" cy="377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9"/>
          <p:cNvSpPr txBox="1"/>
          <p:nvPr/>
        </p:nvSpPr>
        <p:spPr>
          <a:xfrm>
            <a:off x="1431150" y="68300"/>
            <a:ext cx="6281700" cy="9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¿Qué conflictos aparecen?</a:t>
            </a:r>
            <a:endParaRPr sz="3600" b="1">
              <a:solidFill>
                <a:schemeClr val="accent1"/>
              </a:solidFill>
              <a:latin typeface="PT Sans Narrow"/>
              <a:ea typeface="PT Sans Narrow"/>
              <a:cs typeface="PT Sans Narrow"/>
              <a:sym typeface="PT Sans Narrow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0"/>
          <p:cNvSpPr txBox="1">
            <a:spLocks noGrp="1"/>
          </p:cNvSpPr>
          <p:nvPr>
            <p:ph type="title"/>
          </p:nvPr>
        </p:nvSpPr>
        <p:spPr>
          <a:xfrm>
            <a:off x="136800" y="254250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Él nos puede ayudar un poco...</a:t>
            </a:r>
            <a:endParaRPr/>
          </a:p>
        </p:txBody>
      </p:sp>
      <p:pic>
        <p:nvPicPr>
          <p:cNvPr id="111" name="Google Shape;11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41150" y="1452725"/>
            <a:ext cx="3810000" cy="2781300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Google Shape;112;p20"/>
          <p:cNvSpPr txBox="1">
            <a:spLocks noGrp="1"/>
          </p:cNvSpPr>
          <p:nvPr>
            <p:ph type="title"/>
          </p:nvPr>
        </p:nvSpPr>
        <p:spPr>
          <a:xfrm>
            <a:off x="311700" y="43135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800"/>
              <a:t>Syd Field (1935-2013)</a:t>
            </a:r>
            <a:endParaRPr sz="18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Estructura dramática</a:t>
            </a:r>
            <a:endParaRPr/>
          </a:p>
        </p:txBody>
      </p:sp>
      <p:pic>
        <p:nvPicPr>
          <p:cNvPr id="118" name="Google Shape;118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23500" y="1323125"/>
            <a:ext cx="7039399" cy="3297575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21"/>
          <p:cNvSpPr txBox="1"/>
          <p:nvPr/>
        </p:nvSpPr>
        <p:spPr>
          <a:xfrm>
            <a:off x="887875" y="4469825"/>
            <a:ext cx="7840500" cy="76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latin typeface="Open Sans"/>
                <a:ea typeface="Open Sans"/>
                <a:cs typeface="Open Sans"/>
                <a:sym typeface="Open Sans"/>
              </a:rPr>
              <a:t>Aclaración: no implica seguir un orden cronológico. A veces, es posible empezar desde distintos lugares.</a:t>
            </a:r>
            <a:endParaRPr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¿Cómo pensar la estructura dramática?</a:t>
            </a:r>
            <a:endParaRPr/>
          </a:p>
        </p:txBody>
      </p:sp>
      <p:sp>
        <p:nvSpPr>
          <p:cNvPr id="125" name="Google Shape;125;p22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El personaje​ ​acciona​ ​con​ ​un​ ​objetivo,​ ​para​ ​la​ ​resolución​ ​del​ ​conflicto existente,​ ​en​ ​un​ ​entorno determinado. </a:t>
            </a:r>
            <a:endParaRPr/>
          </a:p>
          <a:p>
            <a:pPr marL="457200" lvl="0" indent="-342900" algn="l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A partir de estos elementos y de una ​línea​ ​de​ ​acción​ ​coherente,​ ​se puede avanzar​ ​desde​ ​la​ ​acción​ ​sobre​ ​el​ ​desarrollo​ ​de​ ​los personajes​ ​y​ ​de​ ​la​ ​historia. </a:t>
            </a: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>
            <a:spLocks noGrp="1"/>
          </p:cNvSpPr>
          <p:nvPr>
            <p:ph type="title"/>
          </p:nvPr>
        </p:nvSpPr>
        <p:spPr>
          <a:xfrm>
            <a:off x="278250" y="166800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La curva dramática</a:t>
            </a:r>
            <a:endParaRPr/>
          </a:p>
        </p:txBody>
      </p:sp>
      <p:sp>
        <p:nvSpPr>
          <p:cNvPr id="131" name="Google Shape;131;p23"/>
          <p:cNvSpPr txBox="1">
            <a:spLocks noGrp="1"/>
          </p:cNvSpPr>
          <p:nvPr>
            <p:ph type="body" idx="1"/>
          </p:nvPr>
        </p:nvSpPr>
        <p:spPr>
          <a:xfrm>
            <a:off x="166975" y="1019900"/>
            <a:ext cx="4245000" cy="3893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1600"/>
              <a:t>Evolución de tensión del relato:</a:t>
            </a:r>
            <a:endParaRPr sz="1600"/>
          </a:p>
          <a:p>
            <a:pPr marL="457200" lvl="0" indent="-330200" algn="l" rtl="0">
              <a:spcBef>
                <a:spcPts val="1600"/>
              </a:spcBef>
              <a:spcAft>
                <a:spcPts val="0"/>
              </a:spcAft>
              <a:buSzPts val="1600"/>
              <a:buChar char="●"/>
            </a:pPr>
            <a:r>
              <a:rPr lang="es" sz="1600"/>
              <a:t>Tiempo → En una fotonovela el tiempo está representado por la secuencia de las viñetas.</a:t>
            </a:r>
            <a:endParaRPr sz="1600"/>
          </a:p>
          <a:p>
            <a:pPr marL="457200" lvl="0" indent="-330200" algn="l" rtl="0"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lang="es" sz="1600"/>
              <a:t> Intensidad → Tiene que ver con el avance del conflicto.  </a:t>
            </a:r>
            <a:endParaRPr sz="1600"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r>
              <a:rPr lang="es" sz="1600"/>
              <a:t>Elementos: primer y segundo punto de giro y clímax. </a:t>
            </a:r>
            <a:endParaRPr sz="1600"/>
          </a:p>
        </p:txBody>
      </p:sp>
      <p:pic>
        <p:nvPicPr>
          <p:cNvPr id="132" name="Google Shape;13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89725" y="786750"/>
            <a:ext cx="4842575" cy="3029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Paradigma de Field</a:t>
            </a:r>
            <a:endParaRPr/>
          </a:p>
        </p:txBody>
      </p:sp>
      <p:sp>
        <p:nvSpPr>
          <p:cNvPr id="138" name="Google Shape;138;p24"/>
          <p:cNvSpPr txBox="1">
            <a:spLocks noGrp="1"/>
          </p:cNvSpPr>
          <p:nvPr>
            <p:ph type="body" idx="1"/>
          </p:nvPr>
        </p:nvSpPr>
        <p:spPr>
          <a:xfrm>
            <a:off x="129300" y="1648725"/>
            <a:ext cx="8885400" cy="279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es" sz="3600"/>
              <a:t>Inicio </a:t>
            </a:r>
            <a:endParaRPr sz="3600"/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es" sz="3600"/>
              <a:t>Desarrollo ( superación de obstáculos)</a:t>
            </a:r>
            <a:endParaRPr sz="3600"/>
          </a:p>
          <a:p>
            <a:pPr marL="457200" lvl="0" indent="-457200" algn="l" rtl="0">
              <a:spcBef>
                <a:spcPts val="0"/>
              </a:spcBef>
              <a:spcAft>
                <a:spcPts val="0"/>
              </a:spcAft>
              <a:buSzPts val="3600"/>
              <a:buChar char="●"/>
            </a:pPr>
            <a:r>
              <a:rPr lang="es" sz="3600"/>
              <a:t>Final</a:t>
            </a:r>
            <a:endParaRPr sz="360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2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Primer Acto: “Inicio” </a:t>
            </a:r>
            <a:endParaRPr/>
          </a:p>
        </p:txBody>
      </p:sp>
      <p:sp>
        <p:nvSpPr>
          <p:cNvPr id="144" name="Google Shape;144;p25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394900" cy="1206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Planteo. 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Es una presentación.</a:t>
            </a:r>
            <a:endParaRPr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Conocemos a los personajes y las relaciones que hay entre ellos.</a:t>
            </a:r>
            <a:endParaRPr/>
          </a:p>
        </p:txBody>
      </p:sp>
      <p:sp>
        <p:nvSpPr>
          <p:cNvPr id="145" name="Google Shape;145;p25"/>
          <p:cNvSpPr txBox="1"/>
          <p:nvPr/>
        </p:nvSpPr>
        <p:spPr>
          <a:xfrm>
            <a:off x="311700" y="2498550"/>
            <a:ext cx="83949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rgbClr val="FF9900"/>
                </a:solidFill>
                <a:latin typeface="Impact"/>
                <a:ea typeface="Impact"/>
                <a:cs typeface="Impact"/>
                <a:sym typeface="Impact"/>
              </a:rPr>
              <a:t>Primer Punto de Giro</a:t>
            </a:r>
            <a:endParaRPr sz="2400">
              <a:solidFill>
                <a:srgbClr val="FF99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146" name="Google Shape;146;p25"/>
          <p:cNvSpPr txBox="1">
            <a:spLocks noGrp="1"/>
          </p:cNvSpPr>
          <p:nvPr>
            <p:ph type="body" idx="1"/>
          </p:nvPr>
        </p:nvSpPr>
        <p:spPr>
          <a:xfrm>
            <a:off x="437400" y="3231275"/>
            <a:ext cx="8394900" cy="1514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Se hace presente al final del Primer Acto para introducir al segundo acto. 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Se presenta el conflicto.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Hace avanzar la historia en dirección al conflicto. 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Rompe con la estabilidad de la presentación.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2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Segundo Acto: “Desarrollo”</a:t>
            </a:r>
            <a:endParaRPr/>
          </a:p>
        </p:txBody>
      </p:sp>
      <p:sp>
        <p:nvSpPr>
          <p:cNvPr id="152" name="Google Shape;152;p26"/>
          <p:cNvSpPr txBox="1">
            <a:spLocks noGrp="1"/>
          </p:cNvSpPr>
          <p:nvPr>
            <p:ph type="body" idx="1"/>
          </p:nvPr>
        </p:nvSpPr>
        <p:spPr>
          <a:xfrm>
            <a:off x="620075" y="1316100"/>
            <a:ext cx="7798800" cy="225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Confrontación (superación de obstáculos).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El Primer Punto de Giro que desencadena la historia.	 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Se hace presente  el conflicto.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El personaje principal tiene que superar estos obstáculos para que avance la historia.  </a:t>
            </a:r>
            <a:endParaRPr/>
          </a:p>
          <a:p>
            <a:pPr marL="457200" lvl="0" indent="-3429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Hay una “búsqueda” del personaje principal por resolver el conflicto. 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2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Segundo Acto: “Desarrollo”</a:t>
            </a:r>
            <a:endParaRPr/>
          </a:p>
        </p:txBody>
      </p:sp>
      <p:sp>
        <p:nvSpPr>
          <p:cNvPr id="158" name="Google Shape;158;p27"/>
          <p:cNvSpPr txBox="1">
            <a:spLocks noGrp="1"/>
          </p:cNvSpPr>
          <p:nvPr>
            <p:ph type="body" idx="1"/>
          </p:nvPr>
        </p:nvSpPr>
        <p:spPr>
          <a:xfrm>
            <a:off x="282275" y="2019250"/>
            <a:ext cx="7798800" cy="22533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Aparece el 2do Punto de Giro - Es un evento que aparece y cambia la dirección del conflicto. 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Nos introduce al Tercer Acto.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Captura nuevamente el interés del lector/espectador.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Vuelve a darle ritmo a la historia.</a:t>
            </a:r>
            <a:endParaRPr/>
          </a:p>
        </p:txBody>
      </p:sp>
      <p:sp>
        <p:nvSpPr>
          <p:cNvPr id="159" name="Google Shape;159;p27"/>
          <p:cNvSpPr txBox="1"/>
          <p:nvPr/>
        </p:nvSpPr>
        <p:spPr>
          <a:xfrm>
            <a:off x="282275" y="1311850"/>
            <a:ext cx="83949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rgbClr val="FF9900"/>
                </a:solidFill>
                <a:latin typeface="Impact"/>
                <a:ea typeface="Impact"/>
                <a:cs typeface="Impact"/>
                <a:sym typeface="Impact"/>
              </a:rPr>
              <a:t>Segundo Punto de Giro</a:t>
            </a:r>
            <a:endParaRPr sz="2400">
              <a:solidFill>
                <a:srgbClr val="FF99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2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Tercer Acto: “Final”</a:t>
            </a:r>
            <a:endParaRPr/>
          </a:p>
        </p:txBody>
      </p:sp>
      <p:sp>
        <p:nvSpPr>
          <p:cNvPr id="165" name="Google Shape;165;p28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Es el acto que lleva a la resolución del conflicto iniciado con el Primer Punto de giro, pero no es sinónimo de final de la historia. 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Resolución de conflicto no tiene que ver con una valoración positiva o negativa (puede terminar bien o mal).</a:t>
            </a:r>
            <a:endParaRPr/>
          </a:p>
          <a:p>
            <a:pPr marL="0" lvl="0" indent="0" algn="l" rtl="0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29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Tercer Acto: “Final”</a:t>
            </a:r>
            <a:endParaRPr/>
          </a:p>
        </p:txBody>
      </p:sp>
      <p:sp>
        <p:nvSpPr>
          <p:cNvPr id="171" name="Google Shape;171;p29"/>
          <p:cNvSpPr txBox="1">
            <a:spLocks noGrp="1"/>
          </p:cNvSpPr>
          <p:nvPr>
            <p:ph type="body" idx="1"/>
          </p:nvPr>
        </p:nvSpPr>
        <p:spPr>
          <a:xfrm>
            <a:off x="164550" y="1605875"/>
            <a:ext cx="8625600" cy="3003000"/>
          </a:xfrm>
          <a:prstGeom prst="rect">
            <a:avLst/>
          </a:prstGeom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Es el punto más álgido de la tensión.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La curva dramática llega a su punto más alto y después decrece.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Es el momento donde está por resolverse la acción. 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Todavía no se sabe cómo se va a resolver.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Se busca que el público esté expectante.</a:t>
            </a:r>
            <a:endParaRPr/>
          </a:p>
          <a:p>
            <a:pPr marL="0" lvl="0" indent="0" algn="l" rtl="0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172" name="Google Shape;172;p29"/>
          <p:cNvSpPr txBox="1"/>
          <p:nvPr/>
        </p:nvSpPr>
        <p:spPr>
          <a:xfrm>
            <a:off x="311700" y="1057475"/>
            <a:ext cx="83949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rgbClr val="FF9900"/>
                </a:solidFill>
                <a:latin typeface="Impact"/>
                <a:ea typeface="Impact"/>
                <a:cs typeface="Impact"/>
                <a:sym typeface="Impact"/>
              </a:rPr>
              <a:t>Clímax</a:t>
            </a:r>
            <a:endParaRPr sz="2400">
              <a:solidFill>
                <a:srgbClr val="FF99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Tercer Acto: “Final”</a:t>
            </a:r>
            <a:endParaRPr/>
          </a:p>
        </p:txBody>
      </p:sp>
      <p:sp>
        <p:nvSpPr>
          <p:cNvPr id="178" name="Google Shape;178;p30"/>
          <p:cNvSpPr txBox="1">
            <a:spLocks noGrp="1"/>
          </p:cNvSpPr>
          <p:nvPr>
            <p:ph type="body" idx="1"/>
          </p:nvPr>
        </p:nvSpPr>
        <p:spPr>
          <a:xfrm>
            <a:off x="151050" y="1812575"/>
            <a:ext cx="8625600" cy="3003000"/>
          </a:xfrm>
          <a:prstGeom prst="rect">
            <a:avLst/>
          </a:prstGeom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Es como se resuelve la historia después del conflicto. 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Hay una transformación de los personajes. </a:t>
            </a:r>
            <a:endParaRPr/>
          </a:p>
          <a:p>
            <a:pPr marL="45720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s"/>
              <a:t>Hay aprendizaje (no siempre aparece especificado). </a:t>
            </a:r>
            <a:endParaRPr/>
          </a:p>
          <a:p>
            <a:pPr marL="0" lvl="0" indent="0" algn="l" rtl="0">
              <a:lnSpc>
                <a:spcPct val="150000"/>
              </a:lnSpc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  <p:sp>
        <p:nvSpPr>
          <p:cNvPr id="179" name="Google Shape;179;p30"/>
          <p:cNvSpPr txBox="1"/>
          <p:nvPr/>
        </p:nvSpPr>
        <p:spPr>
          <a:xfrm>
            <a:off x="311700" y="1105175"/>
            <a:ext cx="83949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rgbClr val="FF9900"/>
                </a:solidFill>
                <a:latin typeface="Impact"/>
                <a:ea typeface="Impact"/>
                <a:cs typeface="Impact"/>
                <a:sym typeface="Impact"/>
              </a:rPr>
              <a:t>Resolución</a:t>
            </a:r>
            <a:endParaRPr sz="2400">
              <a:solidFill>
                <a:srgbClr val="FF99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1"/>
          <p:cNvSpPr txBox="1">
            <a:spLocks noGrp="1"/>
          </p:cNvSpPr>
          <p:nvPr>
            <p:ph type="title"/>
          </p:nvPr>
        </p:nvSpPr>
        <p:spPr>
          <a:xfrm>
            <a:off x="208350" y="3019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El Juego de Geri</a:t>
            </a:r>
            <a:endParaRPr/>
          </a:p>
        </p:txBody>
      </p:sp>
      <p:sp>
        <p:nvSpPr>
          <p:cNvPr id="185" name="Google Shape;185;p31"/>
          <p:cNvSpPr txBox="1">
            <a:spLocks noGrp="1"/>
          </p:cNvSpPr>
          <p:nvPr>
            <p:ph type="body" idx="1"/>
          </p:nvPr>
        </p:nvSpPr>
        <p:spPr>
          <a:xfrm>
            <a:off x="0" y="4261100"/>
            <a:ext cx="9102600" cy="834600"/>
          </a:xfrm>
          <a:prstGeom prst="rect">
            <a:avLst/>
          </a:prstGeom>
          <a:ln w="9525" cap="flat" cmpd="sng">
            <a:solidFill>
              <a:srgbClr val="FF99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" sz="1200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s" sz="1200" b="1" u="sng">
                <a:solidFill>
                  <a:schemeClr val="accent5"/>
                </a:solidFill>
                <a:latin typeface="PT Sans Narrow"/>
                <a:ea typeface="PT Sans Narrow"/>
                <a:cs typeface="PT Sans Narrow"/>
                <a:sym typeface="PT Sans Narrow"/>
                <a:hlinkClick r:id="rId3">
                  <a:extLst>
                    <a:ext uri="{A12FA001-AC4F-418D-AE19-62706E023703}">
                      <ahyp:hlinkClr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val="tx"/>
                    </a:ext>
                  </a:extLst>
                </a:hlinkClick>
              </a:rPr>
              <a:t>https://youtu.be/6TtqP7fb9Gg</a:t>
            </a:r>
            <a:r>
              <a:rPr lang="es" sz="12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rPr>
              <a:t> </a:t>
            </a:r>
            <a:endParaRPr sz="1200"/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1600"/>
              </a:spcAft>
              <a:buNone/>
            </a:pPr>
            <a:endParaRPr sz="1200"/>
          </a:p>
        </p:txBody>
      </p:sp>
      <p:pic>
        <p:nvPicPr>
          <p:cNvPr id="186" name="Google Shape;186;p31" title="Corto Copado walt disney cortos de pixar ajedrez pixar, animacion 3d, dibujos animados">
            <a:hlinkClick r:id="rId4"/>
          </p:cNvPr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504000" y="1161725"/>
            <a:ext cx="3929300" cy="2946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2"/>
          <p:cNvSpPr txBox="1">
            <a:spLocks noGrp="1"/>
          </p:cNvSpPr>
          <p:nvPr>
            <p:ph type="title"/>
          </p:nvPr>
        </p:nvSpPr>
        <p:spPr>
          <a:xfrm>
            <a:off x="518375" y="47550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El Juego de Geri</a:t>
            </a: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2" name="Google Shape;19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8000" y="556200"/>
            <a:ext cx="8410850" cy="4351625"/>
          </a:xfrm>
          <a:prstGeom prst="rect">
            <a:avLst/>
          </a:prstGeom>
          <a:noFill/>
          <a:ln>
            <a:noFill/>
          </a:ln>
        </p:spPr>
      </p:pic>
      <p:sp>
        <p:nvSpPr>
          <p:cNvPr id="193" name="Google Shape;193;p32"/>
          <p:cNvSpPr txBox="1">
            <a:spLocks noGrp="1"/>
          </p:cNvSpPr>
          <p:nvPr>
            <p:ph type="body" idx="1"/>
          </p:nvPr>
        </p:nvSpPr>
        <p:spPr>
          <a:xfrm>
            <a:off x="470675" y="709850"/>
            <a:ext cx="3543900" cy="17040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¿Que tipo de conflicto aparece? </a:t>
            </a:r>
            <a:endParaRPr sz="2400">
              <a:solidFill>
                <a:srgbClr val="000000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s" sz="2400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Interno</a:t>
            </a:r>
            <a:endParaRPr sz="2400">
              <a:solidFill>
                <a:srgbClr val="000000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3"/>
          <p:cNvSpPr txBox="1">
            <a:spLocks noGrp="1"/>
          </p:cNvSpPr>
          <p:nvPr>
            <p:ph type="title"/>
          </p:nvPr>
        </p:nvSpPr>
        <p:spPr>
          <a:xfrm>
            <a:off x="518375" y="47550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El Juego de Geri</a:t>
            </a: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9" name="Google Shape;199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6425" y="612125"/>
            <a:ext cx="8673224" cy="4306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33"/>
          <p:cNvSpPr txBox="1">
            <a:spLocks noGrp="1"/>
          </p:cNvSpPr>
          <p:nvPr>
            <p:ph type="body" idx="1"/>
          </p:nvPr>
        </p:nvSpPr>
        <p:spPr>
          <a:xfrm>
            <a:off x="335550" y="662175"/>
            <a:ext cx="4101300" cy="39852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INICIO</a:t>
            </a:r>
            <a:endParaRPr sz="2400">
              <a:solidFill>
                <a:srgbClr val="000000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Conocemos a Geri. </a:t>
            </a:r>
            <a:endParaRPr>
              <a:solidFill>
                <a:srgbClr val="000000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Geri organiza las fichas del juego de ajedrez y se propone empezar a jugar.</a:t>
            </a:r>
            <a:endParaRPr>
              <a:solidFill>
                <a:srgbClr val="000000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9900"/>
                </a:solidFill>
                <a:latin typeface="Impact"/>
                <a:ea typeface="Impact"/>
                <a:cs typeface="Impact"/>
                <a:sym typeface="Impact"/>
              </a:rPr>
              <a:t>Punto de Giro:</a:t>
            </a:r>
            <a:r>
              <a:rPr lang="es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  Nos damos cuenta que Geri se dispone a jugar consigo mismo. </a:t>
            </a:r>
            <a:endParaRPr>
              <a:solidFill>
                <a:srgbClr val="000000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El </a:t>
            </a:r>
            <a:r>
              <a:rPr lang="es">
                <a:solidFill>
                  <a:srgbClr val="FF0000"/>
                </a:solidFill>
                <a:latin typeface="Impact"/>
                <a:ea typeface="Impact"/>
                <a:cs typeface="Impact"/>
                <a:sym typeface="Impact"/>
              </a:rPr>
              <a:t>antagonista</a:t>
            </a:r>
            <a:r>
              <a:rPr lang="es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 es Geri mismo sin anteojos </a:t>
            </a:r>
            <a:endParaRPr>
              <a:solidFill>
                <a:srgbClr val="000000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4"/>
          <p:cNvSpPr txBox="1">
            <a:spLocks noGrp="1"/>
          </p:cNvSpPr>
          <p:nvPr>
            <p:ph type="title"/>
          </p:nvPr>
        </p:nvSpPr>
        <p:spPr>
          <a:xfrm>
            <a:off x="518375" y="47550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El Juego de Geri</a:t>
            </a: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06" name="Google Shape;206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125" y="556200"/>
            <a:ext cx="8800425" cy="44283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34"/>
          <p:cNvSpPr txBox="1">
            <a:spLocks noGrp="1"/>
          </p:cNvSpPr>
          <p:nvPr>
            <p:ph type="body" idx="1"/>
          </p:nvPr>
        </p:nvSpPr>
        <p:spPr>
          <a:xfrm>
            <a:off x="335550" y="662175"/>
            <a:ext cx="4101300" cy="39852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DESARROLLO </a:t>
            </a:r>
            <a:endParaRPr sz="2400">
              <a:solidFill>
                <a:srgbClr val="000000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El otro-Geri humilla a Geri en reiteradas oportunidades. </a:t>
            </a:r>
            <a:endParaRPr>
              <a:solidFill>
                <a:srgbClr val="000000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La historia se mueve por el deseo de Geri de ganar la partida de ajedrez, pero pareciera ser que su otro yo es el que va ganando. </a:t>
            </a:r>
            <a:endParaRPr>
              <a:solidFill>
                <a:srgbClr val="000000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FF0000"/>
                </a:solidFill>
                <a:latin typeface="Impact"/>
                <a:ea typeface="Impact"/>
                <a:cs typeface="Impact"/>
                <a:sym typeface="Impact"/>
              </a:rPr>
              <a:t>Punto de Giro 2: </a:t>
            </a:r>
            <a:r>
              <a:rPr lang="es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Pensamos que  a Geri le da un ataque al corazón.  </a:t>
            </a:r>
            <a:endParaRPr>
              <a:solidFill>
                <a:srgbClr val="000000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5"/>
          <p:cNvSpPr txBox="1">
            <a:spLocks noGrp="1"/>
          </p:cNvSpPr>
          <p:nvPr>
            <p:ph type="title"/>
          </p:nvPr>
        </p:nvSpPr>
        <p:spPr>
          <a:xfrm>
            <a:off x="518375" y="47550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/>
              <a:t>El Juego de Geri</a:t>
            </a:r>
            <a:endParaRPr sz="24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13" name="Google Shape;213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35125" y="504375"/>
            <a:ext cx="8768625" cy="4384313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35"/>
          <p:cNvSpPr txBox="1">
            <a:spLocks noGrp="1"/>
          </p:cNvSpPr>
          <p:nvPr>
            <p:ph type="body" idx="1"/>
          </p:nvPr>
        </p:nvSpPr>
        <p:spPr>
          <a:xfrm>
            <a:off x="286150" y="579150"/>
            <a:ext cx="3800100" cy="3678600"/>
          </a:xfrm>
          <a:prstGeom prst="rect">
            <a:avLst/>
          </a:prstGeom>
          <a:solidFill>
            <a:srgbClr val="FFFFFF"/>
          </a:solidFill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2400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FINAL </a:t>
            </a:r>
            <a:endParaRPr sz="2400">
              <a:solidFill>
                <a:srgbClr val="000000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Geri utiliza la supuesta dolencia para dar vuelta el tablero. </a:t>
            </a:r>
            <a:endParaRPr>
              <a:solidFill>
                <a:srgbClr val="000000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Se llega a un </a:t>
            </a:r>
            <a:r>
              <a:rPr lang="es">
                <a:solidFill>
                  <a:srgbClr val="FF0000"/>
                </a:solidFill>
                <a:latin typeface="Impact"/>
                <a:ea typeface="Impact"/>
                <a:cs typeface="Impact"/>
                <a:sym typeface="Impact"/>
              </a:rPr>
              <a:t>Clímax,</a:t>
            </a:r>
            <a:r>
              <a:rPr lang="es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 se está por resolver el conflicto, puede ganar Geri o el otro yo de Geri. </a:t>
            </a:r>
            <a:endParaRPr>
              <a:solidFill>
                <a:srgbClr val="000000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Finalmente Geri gana la partida y se le devuelve su sonrisa. Hay una </a:t>
            </a:r>
            <a:r>
              <a:rPr lang="es">
                <a:solidFill>
                  <a:srgbClr val="E69138"/>
                </a:solidFill>
                <a:latin typeface="Impact"/>
                <a:ea typeface="Impact"/>
                <a:cs typeface="Impact"/>
                <a:sym typeface="Impact"/>
              </a:rPr>
              <a:t>transformación</a:t>
            </a:r>
            <a:r>
              <a:rPr lang="es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 del personaje.</a:t>
            </a:r>
            <a:endParaRPr>
              <a:solidFill>
                <a:srgbClr val="000000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ctr" rtl="0">
              <a:spcBef>
                <a:spcPts val="1600"/>
              </a:spcBef>
              <a:spcAft>
                <a:spcPts val="0"/>
              </a:spcAft>
              <a:buNone/>
            </a:pPr>
            <a:endParaRPr sz="2400">
              <a:solidFill>
                <a:schemeClr val="lt1"/>
              </a:solidFill>
              <a:latin typeface="Impact"/>
              <a:ea typeface="Impact"/>
              <a:cs typeface="Impact"/>
              <a:sym typeface="Impact"/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40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6"/>
          <p:cNvSpPr txBox="1">
            <a:spLocks noGrp="1"/>
          </p:cNvSpPr>
          <p:nvPr>
            <p:ph type="title"/>
          </p:nvPr>
        </p:nvSpPr>
        <p:spPr>
          <a:xfrm>
            <a:off x="379975" y="227600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/>
              <a:t>Consigna</a:t>
            </a:r>
            <a:endParaRPr/>
          </a:p>
        </p:txBody>
      </p:sp>
      <p:sp>
        <p:nvSpPr>
          <p:cNvPr id="220" name="Google Shape;220;p36"/>
          <p:cNvSpPr txBox="1">
            <a:spLocks noGrp="1"/>
          </p:cNvSpPr>
          <p:nvPr>
            <p:ph type="body" idx="1"/>
          </p:nvPr>
        </p:nvSpPr>
        <p:spPr>
          <a:xfrm>
            <a:off x="311700" y="1708775"/>
            <a:ext cx="5935800" cy="782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</a:rPr>
              <a:t>Teniendo en cuenta la bibliografía y lo visto en clase, desarrollar: </a:t>
            </a:r>
            <a:endParaRPr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</a:rPr>
              <a:t>1) Qué conflicto aparecerá en nuestra fotonovela.</a:t>
            </a:r>
            <a:endParaRPr>
              <a:solidFill>
                <a:srgbClr val="000000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r>
              <a:rPr lang="es">
                <a:solidFill>
                  <a:srgbClr val="000000"/>
                </a:solidFill>
              </a:rPr>
              <a:t>2) Los actos (primero, segundo y tercero), el conflicto, el protagonista y antagonista, los puntos de giro, clímax y la resolución. </a:t>
            </a:r>
            <a:endParaRPr>
              <a:solidFill>
                <a:srgbClr val="000000"/>
              </a:solidFill>
            </a:endParaRPr>
          </a:p>
          <a:p>
            <a:pPr marL="0" lvl="0" indent="0" algn="ctr" rtl="0">
              <a:spcBef>
                <a:spcPts val="1600"/>
              </a:spcBef>
              <a:spcAft>
                <a:spcPts val="1600"/>
              </a:spcAft>
              <a:buNone/>
            </a:pPr>
            <a:endParaRPr>
              <a:solidFill>
                <a:srgbClr val="000000"/>
              </a:solidFill>
            </a:endParaRPr>
          </a:p>
        </p:txBody>
      </p:sp>
      <p:pic>
        <p:nvPicPr>
          <p:cNvPr id="221" name="Google Shape;221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46825" y="2916375"/>
            <a:ext cx="2797174" cy="2097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37"/>
          <p:cNvSpPr txBox="1">
            <a:spLocks noGrp="1"/>
          </p:cNvSpPr>
          <p:nvPr>
            <p:ph type="title"/>
          </p:nvPr>
        </p:nvSpPr>
        <p:spPr>
          <a:xfrm>
            <a:off x="311700" y="1036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" sz="4800"/>
              <a:t>Cierre</a:t>
            </a:r>
            <a:endParaRPr sz="4800"/>
          </a:p>
        </p:txBody>
      </p:sp>
      <p:sp>
        <p:nvSpPr>
          <p:cNvPr id="227" name="Google Shape;227;p37"/>
          <p:cNvSpPr txBox="1">
            <a:spLocks noGrp="1"/>
          </p:cNvSpPr>
          <p:nvPr>
            <p:ph type="body" idx="1"/>
          </p:nvPr>
        </p:nvSpPr>
        <p:spPr>
          <a:xfrm>
            <a:off x="114100" y="1368750"/>
            <a:ext cx="88092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s" sz="2400"/>
              <a:t>Qué es una estructura dramática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s" sz="2400"/>
              <a:t>Qué elementos la componen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s" sz="2400"/>
              <a:t>Actividades</a:t>
            </a:r>
            <a:endParaRPr sz="2400"/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s" sz="2400"/>
              <a:t>Tema próxima clase: Construcción del lector e imágenes (planos) con textos de Martín Barbero y Millerson</a:t>
            </a:r>
            <a:endParaRPr sz="2400"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Google Shape;23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38025" y="471450"/>
            <a:ext cx="7501100" cy="4200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Google Shape;237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11850" y="0"/>
            <a:ext cx="7152349" cy="5006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009668"/>
      </a:accent2>
      <a:accent3>
        <a:srgbClr val="4DB6AC"/>
      </a:accent3>
      <a:accent4>
        <a:srgbClr val="FF9800"/>
      </a:accent4>
      <a:accent5>
        <a:srgbClr val="CE93D8"/>
      </a:accent5>
      <a:accent6>
        <a:srgbClr val="EEFF41"/>
      </a:accent6>
      <a:hlink>
        <a:srgbClr val="CE93D8"/>
      </a:hlink>
      <a:folHlink>
        <a:srgbClr val="CE93D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824</Words>
  <Application>Microsoft Office PowerPoint</Application>
  <PresentationFormat>Presentación en pantalla (16:9)</PresentationFormat>
  <Paragraphs>98</Paragraphs>
  <Slides>27</Slides>
  <Notes>27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27</vt:i4>
      </vt:variant>
    </vt:vector>
  </HeadingPairs>
  <TitlesOfParts>
    <vt:vector size="32" baseType="lpstr">
      <vt:lpstr>Impact</vt:lpstr>
      <vt:lpstr>Arial</vt:lpstr>
      <vt:lpstr>PT Sans Narrow</vt:lpstr>
      <vt:lpstr>Open Sans</vt:lpstr>
      <vt:lpstr>Tropic</vt:lpstr>
      <vt:lpstr>Estructura dramática</vt:lpstr>
      <vt:lpstr>Introducción</vt:lpstr>
      <vt:lpstr>Presentación de PowerPoint</vt:lpstr>
      <vt:lpstr>Tipos de conflictos</vt:lpstr>
      <vt:lpstr>¿Qué conflictos aparecen?</vt:lpstr>
      <vt:lpstr>¿Qué conflictos aparecen? </vt:lpstr>
      <vt:lpstr>Presentación de PowerPoint</vt:lpstr>
      <vt:lpstr>Él nos puede ayudar un poco...</vt:lpstr>
      <vt:lpstr>Estructura dramática</vt:lpstr>
      <vt:lpstr>¿Cómo pensar la estructura dramática?</vt:lpstr>
      <vt:lpstr>La curva dramática</vt:lpstr>
      <vt:lpstr>Paradigma de Field</vt:lpstr>
      <vt:lpstr>Primer Acto: “Inicio” </vt:lpstr>
      <vt:lpstr>Segundo Acto: “Desarrollo”</vt:lpstr>
      <vt:lpstr>Segundo Acto: “Desarrollo”</vt:lpstr>
      <vt:lpstr>Tercer Acto: “Final”</vt:lpstr>
      <vt:lpstr>Tercer Acto: “Final”</vt:lpstr>
      <vt:lpstr>Tercer Acto: “Final”</vt:lpstr>
      <vt:lpstr>El Juego de Geri</vt:lpstr>
      <vt:lpstr>El Juego de Geri </vt:lpstr>
      <vt:lpstr>El Juego de Geri </vt:lpstr>
      <vt:lpstr>El Juego de Geri </vt:lpstr>
      <vt:lpstr>El Juego de Geri </vt:lpstr>
      <vt:lpstr>Consigna</vt:lpstr>
      <vt:lpstr>Cierre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Estructura dramática</dc:title>
  <dc:creator>Fabian Beremblum</dc:creator>
  <cp:lastModifiedBy>FABIAN BEREMBLUM</cp:lastModifiedBy>
  <cp:revision>1</cp:revision>
  <dcterms:modified xsi:type="dcterms:W3CDTF">2021-11-02T12:37:17Z</dcterms:modified>
</cp:coreProperties>
</file>