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Alfa Slab One" panose="020B0604020202020204" charset="0"/>
      <p:regular r:id="rId32"/>
    </p:embeddedFont>
    <p:embeddedFont>
      <p:font typeface="Proxima Nova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62db35ede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62db35ede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3247521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3247521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3d5fa030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3d5fa030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324c165e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324c165e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2db35edef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2db35edef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632690d1e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632690d1e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2db35edef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2db35edef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32690d1e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32690d1e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32690d1e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32690d1e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32690d1e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32690d1e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32690d1e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32690d1e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32690d1e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32690d1e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32690d1e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32690d1e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32690d1e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32690d1e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32690d1e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32690d1e1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32690d1e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632690d1e1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6324c165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6324c165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32690d1e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32690d1e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32690d1e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32690d1e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32690d1e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32690d1e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32690d1e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32690d1e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32690d1e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32690d1e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2db35edef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2db35edef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2db35ede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2db35ede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324c165e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324c165e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633ab1d7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633ab1d7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33ab1d7a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33ab1d7a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633ab1d7a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633ab1d7ab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Lectores, planos y storyboard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Unidad 4: Ficción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95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vimos hasta ahora?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5705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Contexto socio histórico de surgimiento de la fotonovela.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Elementos para la construcción de una estructura dramática.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Actividades: idea, conflicto y estructura dramática.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lector y las imágenes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098050"/>
            <a:ext cx="3208200" cy="3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Las imágenes hoy ocupan un rol central. Algunas tienen un alto valor expresivo y generan emociones.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Para lograr imágenes persuasivas, existen algunas técnicas que pueden ayudarnos. 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900" y="1284225"/>
            <a:ext cx="5211799" cy="33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143875" y="347825"/>
            <a:ext cx="587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Gerald Millerson (1923 - ¿?) 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143875" y="1152475"/>
            <a:ext cx="4655700" cy="38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Trabajo en los estudios de la BBC. 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Escribió más de 20 libros sobre técnicas para la realización y producción en TV y video.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222222"/>
                </a:solidFill>
              </a:rPr>
              <a:t>Sus libros fueron fundamentales para estudiantes y profesionales de la producción audiovisual.</a:t>
            </a:r>
            <a:endParaRPr>
              <a:solidFill>
                <a:srgbClr val="222222"/>
              </a:solidFill>
            </a:endParaRPr>
          </a:p>
          <a:p>
            <a:pPr marL="0" marR="381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l="4095" t="7255" b="5644"/>
          <a:stretch/>
        </p:blipFill>
        <p:spPr>
          <a:xfrm>
            <a:off x="4747325" y="979250"/>
            <a:ext cx="1948800" cy="251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4100" y="188400"/>
            <a:ext cx="1948800" cy="284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7125" y="2196206"/>
            <a:ext cx="1753925" cy="2701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168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/>
              <a:t>“El Poder Persuasivo de la cámara”</a:t>
            </a:r>
            <a:endParaRPr sz="2500"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3725" y="740850"/>
            <a:ext cx="5227500" cy="44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300"/>
              <a:buChar char="●"/>
            </a:pPr>
            <a:r>
              <a:rPr lang="es" sz="2300">
                <a:solidFill>
                  <a:srgbClr val="000000"/>
                </a:solidFill>
              </a:rPr>
              <a:t>Sacar una foto es elegir un trozo de realidad. Es elegir qué queremos mostrar.</a:t>
            </a:r>
            <a:endParaRPr sz="2300">
              <a:solidFill>
                <a:srgbClr val="000000"/>
              </a:solidFill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300"/>
              <a:buChar char="●"/>
            </a:pPr>
            <a:r>
              <a:rPr lang="es" sz="2300">
                <a:solidFill>
                  <a:srgbClr val="000000"/>
                </a:solidFill>
              </a:rPr>
              <a:t>Al fotografiar a alguien elegimos el </a:t>
            </a:r>
            <a:r>
              <a:rPr lang="es" sz="2300" i="1">
                <a:solidFill>
                  <a:srgbClr val="000000"/>
                </a:solidFill>
              </a:rPr>
              <a:t>espacio ocupado</a:t>
            </a:r>
            <a:r>
              <a:rPr lang="es" sz="2300">
                <a:solidFill>
                  <a:srgbClr val="000000"/>
                </a:solidFill>
              </a:rPr>
              <a:t> por el sujeto en la imagen. Elegimos la </a:t>
            </a:r>
            <a:r>
              <a:rPr lang="es" sz="2300" i="1">
                <a:solidFill>
                  <a:srgbClr val="000000"/>
                </a:solidFill>
              </a:rPr>
              <a:t>distancia </a:t>
            </a:r>
            <a:r>
              <a:rPr lang="es" sz="2300">
                <a:solidFill>
                  <a:srgbClr val="000000"/>
                </a:solidFill>
              </a:rPr>
              <a:t>en la que el sujeto pareciera estar de nosotros. </a:t>
            </a:r>
            <a:endParaRPr sz="2200"/>
          </a:p>
        </p:txBody>
      </p:sp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l="543" t="6846" r="29770"/>
          <a:stretch/>
        </p:blipFill>
        <p:spPr>
          <a:xfrm>
            <a:off x="5445725" y="1010925"/>
            <a:ext cx="3386575" cy="31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2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es un plano?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09250" y="679950"/>
            <a:ext cx="9034800" cy="43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Es la unidad mínima del montaje.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Un plano tiene poder de persuasión. Los valores expresivos de los planos son construcciones sociales históricas que están asociadas a valores. 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Se clasifican según el efecto que producen en el espectador y no según como se obtuvo. 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just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400"/>
              <a:buChar char="●"/>
            </a:pPr>
            <a:r>
              <a:rPr lang="es" sz="2400">
                <a:solidFill>
                  <a:srgbClr val="000000"/>
                </a:solidFill>
              </a:rPr>
              <a:t>Un plano inadecuado puede frustrar al espectador.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56925" y="352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Tipos de Planos</a:t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25" y="969840"/>
            <a:ext cx="8734724" cy="3878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71388" y="0"/>
            <a:ext cx="868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Gran Plano General</a:t>
            </a:r>
            <a:endParaRPr sz="2400"/>
          </a:p>
        </p:txBody>
      </p:sp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1400" y="45329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000000"/>
                </a:solidFill>
              </a:rPr>
              <a:t>“¡Viven!” de Frank Marshall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400" y="456025"/>
            <a:ext cx="7568400" cy="41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-12" y="-54325"/>
            <a:ext cx="868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General</a:t>
            </a:r>
            <a:endParaRPr sz="2400"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75" y="408575"/>
            <a:ext cx="8050300" cy="40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0" y="44604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imaginario mundo del Doctor Parnassus” de Terry Gilliam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0" y="59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Entero</a:t>
            </a:r>
            <a:endParaRPr sz="2400"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25" y="536025"/>
            <a:ext cx="7968800" cy="421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100350" y="471485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“Legalmente Rubia”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200850" y="60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Americano</a:t>
            </a:r>
            <a:endParaRPr sz="2400"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100350" y="4570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>
                <a:solidFill>
                  <a:srgbClr val="000000"/>
                </a:solidFill>
              </a:rPr>
              <a:t>“The Searchers” (1956) de John Ford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9500"/>
            <a:ext cx="8634200" cy="39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82625" y="38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/>
              <a:t>Plano Medio Largo</a:t>
            </a:r>
            <a:endParaRPr sz="2000"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375" y="463450"/>
            <a:ext cx="6372176" cy="4278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100350" y="46725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Pianista” de Roman Polanski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Plano Medio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3">
            <a:alphaModFix/>
          </a:blip>
          <a:srcRect l="596" t="894" b="5926"/>
          <a:stretch/>
        </p:blipFill>
        <p:spPr>
          <a:xfrm>
            <a:off x="444875" y="631825"/>
            <a:ext cx="8197723" cy="40670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100350" y="46989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“El día de la Marmota”  de </a:t>
            </a:r>
            <a:r>
              <a:rPr lang="es" sz="1800">
                <a:solidFill>
                  <a:srgbClr val="000000"/>
                </a:solidFill>
                <a:highlight>
                  <a:srgbClr val="FFFFFF"/>
                </a:highlight>
              </a:rPr>
              <a:t>Harold Ramis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311700" y="-52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Medio Corto</a:t>
            </a:r>
            <a:endParaRPr sz="2400"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23875"/>
            <a:ext cx="8520600" cy="3985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0" y="4409250"/>
            <a:ext cx="9198600" cy="6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“Birdman”  de Alejandro González Iñárritu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178675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Primer Plano</a:t>
            </a:r>
            <a:endParaRPr sz="2400"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125" y="491275"/>
            <a:ext cx="8219149" cy="40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70775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“Drácula, de Bram Stoker” de Francis Ford Coppola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163900" y="68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/>
              <a:t>Primerísimo Primer Plano</a:t>
            </a:r>
            <a:endParaRPr sz="2000"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850" y="474650"/>
            <a:ext cx="8520600" cy="402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70775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“Joker” de Harold Ramis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252000" y="53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Plano Detalle</a:t>
            </a:r>
            <a:endParaRPr sz="2400"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50" y="569025"/>
            <a:ext cx="8905225" cy="38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40650" y="45227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“Psicosis” de Alfred Hitchcock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Angulación de cámara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350" y="1066700"/>
            <a:ext cx="6673306" cy="3820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133000" y="45095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“Moonrise Kingdom” de Wes Anderson</a:t>
            </a:r>
            <a:endParaRPr sz="2400"/>
          </a:p>
        </p:txBody>
      </p:sp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-54562" y="27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CENITAL</a:t>
            </a:r>
            <a:endParaRPr sz="2400"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525" y="533925"/>
            <a:ext cx="7205324" cy="38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875" y="600501"/>
            <a:ext cx="7400424" cy="38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133000" y="450957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resplandor” de Kubrick</a:t>
            </a:r>
            <a:endParaRPr sz="2400"/>
          </a:p>
        </p:txBody>
      </p:sp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-54562" y="27800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NADIR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311700" y="186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CONTRAPICADO</a:t>
            </a:r>
            <a:endParaRPr sz="2400"/>
          </a:p>
        </p:txBody>
      </p:sp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200700" y="45314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“Goodbye Lenin” de Wolfgang Becker</a:t>
            </a:r>
            <a:endParaRPr sz="2400"/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850" y="720725"/>
            <a:ext cx="7967952" cy="370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PICADO</a:t>
            </a:r>
            <a:endParaRPr sz="2400"/>
          </a:p>
        </p:txBody>
      </p:sp>
      <p:sp>
        <p:nvSpPr>
          <p:cNvPr id="201" name="Google Shape;201;p34"/>
          <p:cNvSpPr txBox="1">
            <a:spLocks noGrp="1"/>
          </p:cNvSpPr>
          <p:nvPr>
            <p:ph type="title"/>
          </p:nvPr>
        </p:nvSpPr>
        <p:spPr>
          <a:xfrm>
            <a:off x="44300" y="44061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laberinto del fauno” de Guillermo del Toro</a:t>
            </a:r>
            <a:endParaRPr sz="2400"/>
          </a:p>
        </p:txBody>
      </p:sp>
      <p:pic>
        <p:nvPicPr>
          <p:cNvPr id="202" name="Google Shape;202;p34"/>
          <p:cNvPicPr preferRelativeResize="0"/>
          <p:nvPr/>
        </p:nvPicPr>
        <p:blipFill rotWithShape="1">
          <a:blip r:embed="rId3">
            <a:alphaModFix/>
          </a:blip>
          <a:srcRect r="7002" b="12134"/>
          <a:stretch/>
        </p:blipFill>
        <p:spPr>
          <a:xfrm>
            <a:off x="332900" y="597174"/>
            <a:ext cx="8478199" cy="39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>
            <a:spLocks noGrp="1"/>
          </p:cNvSpPr>
          <p:nvPr>
            <p:ph type="title"/>
          </p:nvPr>
        </p:nvSpPr>
        <p:spPr>
          <a:xfrm>
            <a:off x="311700" y="186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NORMAL</a:t>
            </a:r>
            <a:endParaRPr/>
          </a:p>
        </p:txBody>
      </p:sp>
      <p:sp>
        <p:nvSpPr>
          <p:cNvPr id="208" name="Google Shape;208;p35"/>
          <p:cNvSpPr txBox="1">
            <a:spLocks noGrp="1"/>
          </p:cNvSpPr>
          <p:nvPr>
            <p:ph type="title"/>
          </p:nvPr>
        </p:nvSpPr>
        <p:spPr>
          <a:xfrm>
            <a:off x="44300" y="4406125"/>
            <a:ext cx="894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“El Gran Pez” de Tim Burton</a:t>
            </a:r>
            <a:endParaRPr sz="2400"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100" y="911475"/>
            <a:ext cx="6939299" cy="334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>
            <a:spLocks noGrp="1"/>
          </p:cNvSpPr>
          <p:nvPr>
            <p:ph type="title"/>
          </p:nvPr>
        </p:nvSpPr>
        <p:spPr>
          <a:xfrm>
            <a:off x="709863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Storyboard</a:t>
            </a:r>
            <a:endParaRPr/>
          </a:p>
        </p:txBody>
      </p:sp>
      <p:sp>
        <p:nvSpPr>
          <p:cNvPr id="215" name="Google Shape;215;p36"/>
          <p:cNvSpPr txBox="1">
            <a:spLocks noGrp="1"/>
          </p:cNvSpPr>
          <p:nvPr>
            <p:ph type="body" idx="1"/>
          </p:nvPr>
        </p:nvSpPr>
        <p:spPr>
          <a:xfrm>
            <a:off x="172225" y="735450"/>
            <a:ext cx="8892600" cy="10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2400"/>
              <a:t>Realización de la </a:t>
            </a:r>
            <a:r>
              <a:rPr lang="es" sz="2400" b="1"/>
              <a:t>estructura dramática</a:t>
            </a:r>
            <a:r>
              <a:rPr lang="es" sz="2400"/>
              <a:t> a través de una secuencia de </a:t>
            </a:r>
            <a:r>
              <a:rPr lang="es" sz="2400" b="1"/>
              <a:t>planos dibujados</a:t>
            </a:r>
            <a:r>
              <a:rPr lang="es" sz="2400"/>
              <a:t>. </a:t>
            </a:r>
            <a:endParaRPr sz="2400"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075" y="1804825"/>
            <a:ext cx="4891400" cy="32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title"/>
          </p:nvPr>
        </p:nvSpPr>
        <p:spPr>
          <a:xfrm>
            <a:off x="163900" y="-59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Storyboard</a:t>
            </a:r>
            <a:endParaRPr sz="1800"/>
          </a:p>
        </p:txBody>
      </p:sp>
      <p:pic>
        <p:nvPicPr>
          <p:cNvPr id="222" name="Google Shape;222;p37"/>
          <p:cNvPicPr preferRelativeResize="0"/>
          <p:nvPr/>
        </p:nvPicPr>
        <p:blipFill rotWithShape="1">
          <a:blip r:embed="rId3">
            <a:alphaModFix/>
          </a:blip>
          <a:srcRect l="-1090" t="4351" r="1090" b="8955"/>
          <a:stretch/>
        </p:blipFill>
        <p:spPr>
          <a:xfrm>
            <a:off x="-72275" y="351600"/>
            <a:ext cx="9216275" cy="47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311700" y="200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Actividades</a:t>
            </a:r>
            <a:endParaRPr/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Estructura dramática y conflicto.</a:t>
            </a:r>
            <a:endParaRPr sz="3000"/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Elaborar en los grupos un storyboard, que tenga en cuenta la estructura dramática y los planos, de entre 25 y 30 imágenes. 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Cierre</a:t>
            </a:r>
            <a:endParaRPr/>
          </a:p>
        </p:txBody>
      </p:sp>
      <p:sp>
        <p:nvSpPr>
          <p:cNvPr id="234" name="Google Shape;234;p39"/>
          <p:cNvSpPr txBox="1">
            <a:spLocks noGrp="1"/>
          </p:cNvSpPr>
          <p:nvPr>
            <p:ph type="body" idx="1"/>
          </p:nvPr>
        </p:nvSpPr>
        <p:spPr>
          <a:xfrm>
            <a:off x="184650" y="1301700"/>
            <a:ext cx="8774700" cy="3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Rol del lector en la lectura de las imágenes.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Construcción de imágenes a través de los cánones expresivos de los distintos tipos de planos.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Función del storyboard como herramienta de trabajo.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Próxima clase: elementos para la construcción del proyecto.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2425"/>
            <a:ext cx="9144000" cy="464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0"/>
          <p:cNvSpPr txBox="1">
            <a:spLocks noGrp="1"/>
          </p:cNvSpPr>
          <p:nvPr>
            <p:ph type="title"/>
          </p:nvPr>
        </p:nvSpPr>
        <p:spPr>
          <a:xfrm>
            <a:off x="220013" y="-70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¿Dudas?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Office PowerPoint</Application>
  <PresentationFormat>Presentación en pantalla (16:9)</PresentationFormat>
  <Paragraphs>65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Alfa Slab One</vt:lpstr>
      <vt:lpstr>Arial</vt:lpstr>
      <vt:lpstr>Proxima Nova</vt:lpstr>
      <vt:lpstr>Gameday</vt:lpstr>
      <vt:lpstr>Lectores, planos y storyboard</vt:lpstr>
      <vt:lpstr>¿Qué vimos hasta ahora?</vt:lpstr>
      <vt:lpstr>El lector y las imágenes</vt:lpstr>
      <vt:lpstr>Gerald Millerson (1923 - ¿?) </vt:lpstr>
      <vt:lpstr>“El Poder Persuasivo de la cámara”</vt:lpstr>
      <vt:lpstr>¿Qué es un plano?</vt:lpstr>
      <vt:lpstr>Tipos de Planos</vt:lpstr>
      <vt:lpstr>Gran Plano General</vt:lpstr>
      <vt:lpstr>Plano General</vt:lpstr>
      <vt:lpstr>Plano Entero</vt:lpstr>
      <vt:lpstr>Plano Americano</vt:lpstr>
      <vt:lpstr>Plano Medio Largo</vt:lpstr>
      <vt:lpstr>Plano Medio</vt:lpstr>
      <vt:lpstr>Plano Medio Corto</vt:lpstr>
      <vt:lpstr>Primer Plano</vt:lpstr>
      <vt:lpstr>Primerísimo Primer Plano</vt:lpstr>
      <vt:lpstr>Plano Detalle</vt:lpstr>
      <vt:lpstr>Angulación de cámara</vt:lpstr>
      <vt:lpstr>“Moonrise Kingdom” de Wes Anderson</vt:lpstr>
      <vt:lpstr>“El resplandor” de Kubrick</vt:lpstr>
      <vt:lpstr>CONTRAPICADO</vt:lpstr>
      <vt:lpstr>PICADO</vt:lpstr>
      <vt:lpstr>NORMAL</vt:lpstr>
      <vt:lpstr>Storyboard</vt:lpstr>
      <vt:lpstr>Storyboard</vt:lpstr>
      <vt:lpstr>Actividades</vt:lpstr>
      <vt:lpstr>Cierre</vt:lpstr>
      <vt:lpstr>¿Dudas?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Lectores, planos y storyboard</dc:title>
  <dc:creator>FABIAN BEREMBLUM</dc:creator>
  <cp:lastModifiedBy>FABIAN BEREMBLUM</cp:lastModifiedBy>
  <cp:revision>1</cp:revision>
  <dcterms:modified xsi:type="dcterms:W3CDTF">2020-09-04T12:23:13Z</dcterms:modified>
</cp:coreProperties>
</file>