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5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6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755" r:id="rId2"/>
    <p:sldMasterId id="2147483790" r:id="rId3"/>
    <p:sldMasterId id="2147483807" r:id="rId4"/>
    <p:sldMasterId id="2147483842" r:id="rId5"/>
    <p:sldMasterId id="2147483859" r:id="rId6"/>
    <p:sldMasterId id="2147483877" r:id="rId7"/>
  </p:sldMasterIdLst>
  <p:sldIdLst>
    <p:sldId id="256" r:id="rId8"/>
    <p:sldId id="257" r:id="rId9"/>
    <p:sldId id="265" r:id="rId10"/>
    <p:sldId id="279" r:id="rId11"/>
    <p:sldId id="276" r:id="rId12"/>
    <p:sldId id="277" r:id="rId13"/>
    <p:sldId id="274" r:id="rId14"/>
    <p:sldId id="278" r:id="rId15"/>
    <p:sldId id="280" r:id="rId16"/>
    <p:sldId id="263" r:id="rId17"/>
    <p:sldId id="275" r:id="rId18"/>
    <p:sldId id="266" r:id="rId19"/>
    <p:sldId id="271" r:id="rId20"/>
    <p:sldId id="272" r:id="rId21"/>
    <p:sldId id="273" r:id="rId22"/>
    <p:sldId id="264" r:id="rId23"/>
    <p:sldId id="269" r:id="rId24"/>
    <p:sldId id="268" r:id="rId2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76" autoAdjust="0"/>
    <p:restoredTop sz="94660"/>
  </p:normalViewPr>
  <p:slideViewPr>
    <p:cSldViewPr snapToGrid="0">
      <p:cViewPr varScale="1">
        <p:scale>
          <a:sx n="73" d="100"/>
          <a:sy n="73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9231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66781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59604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80169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77304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73742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86252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2071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551786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36817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837295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4627858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60879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252538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814431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916603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623317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30513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06769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554355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713990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485755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3872671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422904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019556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1888589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784693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0500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130863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35502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661890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819110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044316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1707271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951588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769522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071700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285896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524872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430307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109119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344997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57853025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126127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351723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70269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08867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014987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941110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98526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7885136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052348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4677538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7482431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9130955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5846040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647372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380035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5567632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555043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83049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5232884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35443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9574188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1557683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2568485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1499706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2230038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474200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195491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4116986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2301075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1535313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9945104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9924093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1950836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88942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1126107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574418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6567299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953076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4135502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3265223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0265820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4226650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43358866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38681542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521532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2310762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4685796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5385494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5036156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4694420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286766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8131844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7292263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2162059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73926498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3485201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8667422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9370193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99418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66699595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5073324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58789917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539189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1008204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0138200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07824545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8154922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3814504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4576288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4027060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01582653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4312732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4287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5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17" Type="http://schemas.openxmlformats.org/officeDocument/2006/relationships/slideLayout" Target="../slideLayouts/slideLayout99.xml"/><Relationship Id="rId2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98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slideLayout" Target="../slideLayouts/slideLayout96.xml"/><Relationship Id="rId22" Type="http://schemas.openxmlformats.org/officeDocument/2006/relationships/image" Target="../media/image6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slideLayout" Target="../slideLayouts/slideLayout112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102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17" Type="http://schemas.openxmlformats.org/officeDocument/2006/relationships/slideLayout" Target="../slideLayouts/slideLayout116.xml"/><Relationship Id="rId2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15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109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slideLayout" Target="../slideLayouts/slideLayout113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2993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32008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186112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079609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  <p:sldLayoutId id="2147483820" r:id="rId13"/>
    <p:sldLayoutId id="2147483821" r:id="rId14"/>
    <p:sldLayoutId id="2147483822" r:id="rId15"/>
    <p:sldLayoutId id="2147483823" r:id="rId16"/>
    <p:sldLayoutId id="214748382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035060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  <p:sldLayoutId id="2147483854" r:id="rId12"/>
    <p:sldLayoutId id="2147483855" r:id="rId13"/>
    <p:sldLayoutId id="2147483856" r:id="rId14"/>
    <p:sldLayoutId id="2147483857" r:id="rId15"/>
    <p:sldLayoutId id="214748385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767325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  <p:sldLayoutId id="2147483873" r:id="rId14"/>
    <p:sldLayoutId id="2147483874" r:id="rId15"/>
    <p:sldLayoutId id="2147483875" r:id="rId16"/>
    <p:sldLayoutId id="214748387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A35FCF1-7977-40A3-BA38-13860A8D9CCF}" type="datetimeFigureOut">
              <a:rPr lang="es-AR" smtClean="0"/>
              <a:t>20/5/2021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007FD-EBE2-4DA4-A47E-31632D16C216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153376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  <p:sldLayoutId id="2147483889" r:id="rId12"/>
    <p:sldLayoutId id="2147483890" r:id="rId13"/>
    <p:sldLayoutId id="2147483891" r:id="rId14"/>
    <p:sldLayoutId id="2147483892" r:id="rId15"/>
    <p:sldLayoutId id="2147483893" r:id="rId16"/>
    <p:sldLayoutId id="214748389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20295" y="1447800"/>
            <a:ext cx="9379131" cy="4105835"/>
          </a:xfrm>
        </p:spPr>
        <p:txBody>
          <a:bodyPr>
            <a:normAutofit/>
          </a:bodyPr>
          <a:lstStyle/>
          <a:p>
            <a:pPr algn="ctr"/>
            <a:r>
              <a:rPr lang="es-A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s-A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SEDENTARISMO</a:t>
            </a: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/>
              <a:t/>
            </a:r>
            <a:br>
              <a:rPr lang="es-AR" dirty="0" smtClean="0"/>
            </a:br>
            <a:r>
              <a:rPr lang="es-A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PROBLEMA MODERNO</a:t>
            </a:r>
            <a:endParaRPr lang="es-A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0769" y="260537"/>
            <a:ext cx="2099902" cy="1514475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9379131" y="6427693"/>
            <a:ext cx="2744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1" dirty="0" smtClean="0">
                <a:latin typeface="Book Antiqua" panose="02040602050305030304" pitchFamily="18" charset="0"/>
              </a:rPr>
              <a:t>Lic. Sandra P. Sonkin</a:t>
            </a:r>
            <a:endParaRPr lang="en-US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94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ln>
            <a:solidFill>
              <a:srgbClr val="00B0F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  <a:scene3d>
            <a:camera prst="perspectiveRight"/>
            <a:lightRig rig="threePt" dir="t"/>
          </a:scene3d>
        </p:spPr>
        <p:txBody>
          <a:bodyPr/>
          <a:lstStyle/>
          <a:p>
            <a:r>
              <a:rPr lang="es-A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El </a:t>
            </a:r>
            <a:r>
              <a:rPr lang="es-AR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sedentarismo es...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3801036"/>
          </a:xfrm>
        </p:spPr>
        <p:txBody>
          <a:bodyPr>
            <a:normAutofit/>
          </a:bodyPr>
          <a:lstStyle/>
          <a:p>
            <a:r>
              <a:rPr lang="es-E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estilo de vida caracterizado por incluir poco o nada de actividad </a:t>
            </a:r>
            <a:r>
              <a:rPr lang="es-E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física.</a:t>
            </a:r>
            <a:endParaRPr lang="es-ES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s-E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rasgo propio de las sociedades desarrolladas y altamente tecnificadas. </a:t>
            </a:r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651" y="1"/>
            <a:ext cx="1426349" cy="1028700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9718766" y="6427693"/>
            <a:ext cx="240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1" dirty="0" smtClean="0">
                <a:latin typeface="Book Antiqua" panose="02040602050305030304" pitchFamily="18" charset="0"/>
              </a:rPr>
              <a:t>Lic. Sandra P. Sonkin</a:t>
            </a:r>
            <a:endParaRPr lang="en-US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61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El sedentarismo y sus consecuenci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AutoShape 4" descr="El sedentarismo y sus consecuencia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Marcador de contenido 2"/>
          <p:cNvSpPr>
            <a:spLocks noGrp="1"/>
          </p:cNvSpPr>
          <p:nvPr>
            <p:ph idx="1"/>
          </p:nvPr>
        </p:nvSpPr>
        <p:spPr>
          <a:xfrm>
            <a:off x="307975" y="160338"/>
            <a:ext cx="11540036" cy="6216671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just">
              <a:lnSpc>
                <a:spcPct val="114000"/>
              </a:lnSpc>
            </a:pPr>
            <a:endParaRPr lang="es-E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4000"/>
              </a:lnSpc>
            </a:pPr>
            <a:endParaRPr lang="es-ES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4000"/>
              </a:lnSpc>
            </a:pPr>
            <a:r>
              <a:rPr lang="es-E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una lista que mide el sedentarismo en unos 160 países,</a:t>
            </a:r>
            <a:r>
              <a:rPr lang="es-E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s-E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Argentina ocupa el 18° lugar</a:t>
            </a:r>
            <a:r>
              <a:rPr lang="es-E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y</a:t>
            </a:r>
            <a:r>
              <a:rPr lang="es-E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4000"/>
              </a:lnSpc>
            </a:pPr>
            <a:r>
              <a:rPr lang="es-E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está entre los </a:t>
            </a:r>
            <a:r>
              <a:rPr lang="es-E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s-E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estados en los que</a:t>
            </a:r>
            <a:r>
              <a:rPr lang="es-E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s-E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menos actividad física se hace</a:t>
            </a:r>
            <a:r>
              <a:rPr lang="es-E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según un informe elaborado por la </a:t>
            </a:r>
            <a:r>
              <a:rPr lang="es-E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Organización Mundial de </a:t>
            </a:r>
            <a:r>
              <a:rPr lang="es-E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" sz="4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Salud.</a:t>
            </a:r>
            <a:endParaRPr lang="es-ES" sz="4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s-A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LA VIDA SEDENTARIA ACELERA EL ENVEJECIMIEN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400" y="4809274"/>
            <a:ext cx="3698875" cy="156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9601200" y="6427693"/>
            <a:ext cx="252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1" dirty="0" smtClean="0">
                <a:latin typeface="Book Antiqua" panose="02040602050305030304" pitchFamily="18" charset="0"/>
              </a:rPr>
              <a:t>Lic. Sandra P. Sonkin</a:t>
            </a:r>
            <a:endParaRPr lang="en-US" b="1" i="1" dirty="0">
              <a:latin typeface="Book Antiqua" panose="020406020503050303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1909" y="312737"/>
            <a:ext cx="1386465" cy="99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61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6023" y="431074"/>
            <a:ext cx="9810206" cy="4794069"/>
          </a:xfrm>
        </p:spPr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  <a:spcAft>
                <a:spcPts val="600"/>
              </a:spcAft>
            </a:pPr>
            <a:r>
              <a:rPr lang="es-ES" sz="4000" b="1" cap="none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s-ES" sz="4000" b="1" cap="none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s-ES" sz="4000" b="1" cap="none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s-ES" sz="4000" b="1" cap="none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s-ES" sz="4000" b="1" cap="none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s-ES" sz="4000" b="1" cap="none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s-ES" sz="4400" b="1" cap="none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LOS NIVELES DE ACTIVIDAD FÍSICA RECOMENDABLES SON  DE AL MENOS </a:t>
            </a:r>
            <a:r>
              <a:rPr lang="es-ES" sz="4400" b="1" cap="none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150</a:t>
            </a:r>
            <a:r>
              <a:rPr lang="es-ES" sz="4400" b="1" cap="none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MINUTOS DE EJERCICIO MODERADO POR SEMANA, O </a:t>
            </a:r>
            <a:r>
              <a:rPr lang="es-ES" sz="4400" b="1" cap="none" dirty="0" smtClean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75</a:t>
            </a:r>
            <a:r>
              <a:rPr lang="es-ES" sz="4400" b="1" cap="none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MINUTOS DE EJERCICIO FUERTE, TAMBIÉN SEMANAL. </a:t>
            </a:r>
            <a:br>
              <a:rPr lang="es-ES" sz="4400" b="1" cap="none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s-AR" sz="4400" dirty="0"/>
          </a:p>
        </p:txBody>
      </p:sp>
      <p:pic>
        <p:nvPicPr>
          <p:cNvPr id="4" name="Imagen 3" descr="De sedentario a atleta en 7 pasos | Vanguardia.com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113" y="4906326"/>
            <a:ext cx="2639704" cy="1341226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tx1"/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75966" y="7936"/>
            <a:ext cx="1907177" cy="1330428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 flipH="1">
            <a:off x="8817428" y="4906326"/>
            <a:ext cx="27823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b="1" i="1" dirty="0" smtClean="0">
              <a:latin typeface="Book Antiqua" panose="02040602050305030304" pitchFamily="18" charset="0"/>
            </a:endParaRPr>
          </a:p>
          <a:p>
            <a:endParaRPr lang="es-AR" b="1" i="1" dirty="0">
              <a:latin typeface="Book Antiqua" panose="02040602050305030304" pitchFamily="18" charset="0"/>
            </a:endParaRPr>
          </a:p>
          <a:p>
            <a:endParaRPr lang="es-AR" b="1" i="1" dirty="0" smtClean="0">
              <a:latin typeface="Book Antiqua" panose="02040602050305030304" pitchFamily="18" charset="0"/>
            </a:endParaRPr>
          </a:p>
          <a:p>
            <a:endParaRPr lang="es-AR" b="1" i="1" dirty="0">
              <a:latin typeface="Book Antiqua" panose="02040602050305030304" pitchFamily="18" charset="0"/>
            </a:endParaRPr>
          </a:p>
          <a:p>
            <a:endParaRPr lang="es-AR" b="1" i="1" dirty="0" smtClean="0">
              <a:latin typeface="Book Antiqua" panose="02040602050305030304" pitchFamily="18" charset="0"/>
            </a:endParaRPr>
          </a:p>
          <a:p>
            <a:r>
              <a:rPr lang="es-AR" b="1" i="1" dirty="0" smtClean="0">
                <a:latin typeface="Book Antiqua" panose="02040602050305030304" pitchFamily="18" charset="0"/>
              </a:rPr>
              <a:t>Lic</a:t>
            </a:r>
            <a:r>
              <a:rPr lang="es-AR" b="1" i="1" dirty="0">
                <a:latin typeface="Book Antiqua" panose="02040602050305030304" pitchFamily="18" charset="0"/>
              </a:rPr>
              <a:t>. Sandra P. Sonkin</a:t>
            </a:r>
            <a:endParaRPr lang="en-US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143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8582297" y="6100354"/>
            <a:ext cx="3176077" cy="339635"/>
          </a:xfrm>
        </p:spPr>
        <p:txBody>
          <a:bodyPr>
            <a:normAutofit fontScale="90000"/>
          </a:bodyPr>
          <a:lstStyle/>
          <a:p>
            <a:pPr lvl="0" defTabSz="914400">
              <a:spcBef>
                <a:spcPts val="0"/>
              </a:spcBef>
            </a:pPr>
            <a:r>
              <a:rPr lang="es-AR" sz="2000" b="1" i="1" dirty="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rPr>
              <a:t>Lic. Sandra P. Sonkin</a:t>
            </a:r>
            <a:r>
              <a:rPr lang="en-US" sz="1800" b="1" i="1" dirty="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rPr>
              <a:t/>
            </a:r>
            <a:br>
              <a:rPr lang="en-US" sz="1800" b="1" i="1" dirty="0">
                <a:solidFill>
                  <a:schemeClr val="tx1"/>
                </a:solidFill>
                <a:latin typeface="Book Antiqua" panose="02040602050305030304" pitchFamily="18" charset="0"/>
                <a:ea typeface="+mn-ea"/>
                <a:cs typeface="+mn-cs"/>
              </a:rPr>
            </a:b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1423851" y="940526"/>
            <a:ext cx="10019211" cy="4924698"/>
          </a:xfrm>
        </p:spPr>
        <p:txBody>
          <a:bodyPr>
            <a:noAutofit/>
          </a:bodyPr>
          <a:lstStyle/>
          <a:p>
            <a:pPr algn="just"/>
            <a:endParaRPr lang="es-MX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MX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sedentarismo, la cuarta causa de muerte en el mundo, </a:t>
            </a:r>
            <a:r>
              <a:rPr lang="es-MX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agravó con la pandemia</a:t>
            </a:r>
            <a:r>
              <a:rPr lang="es-MX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en Argentina, según una encuesta realizada en siete ciudades. </a:t>
            </a:r>
            <a:r>
              <a:rPr lang="es-MX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44% de las personas consultadas aseguró que se mantiene acostado o sentado la mayor parte del día.</a:t>
            </a:r>
            <a:endParaRPr lang="es-A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1909" y="312737"/>
            <a:ext cx="1386465" cy="99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554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9977" y="966650"/>
            <a:ext cx="9810206" cy="4924700"/>
          </a:xfrm>
        </p:spPr>
        <p:txBody>
          <a:bodyPr>
            <a:noAutofit/>
          </a:bodyPr>
          <a:lstStyle/>
          <a:p>
            <a:pPr algn="just"/>
            <a:r>
              <a:rPr lang="es-MX" sz="3600" dirty="0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Atrás quedó la idea de que el </a:t>
            </a:r>
            <a:r>
              <a:rPr lang="es-MX" sz="3600" b="1" dirty="0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COVID-19 </a:t>
            </a:r>
            <a:r>
              <a:rPr lang="es-MX" sz="3600" dirty="0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veía solo como una enfermedad respiratoria. Hoy en día se sabe que no se limita a una afectación de los pulmones, sino que </a:t>
            </a:r>
            <a:r>
              <a:rPr lang="es-MX" sz="3600" b="1" dirty="0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tiene varias repercusiones en el organismo, </a:t>
            </a:r>
            <a:r>
              <a:rPr lang="es-MX" sz="3600" dirty="0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 consecuencias para el intestino, los riñones, el cerebro y, por supuesto, también para el corazón</a:t>
            </a:r>
            <a:r>
              <a:rPr lang="es-MX" sz="4000" dirty="0" smtClean="0">
                <a:solidFill>
                  <a:srgbClr val="1F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A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720" y="49690"/>
            <a:ext cx="1560895" cy="1050154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8046720" y="6283233"/>
            <a:ext cx="3487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1" dirty="0">
                <a:latin typeface="Book Antiqua" panose="02040602050305030304" pitchFamily="18" charset="0"/>
              </a:rPr>
              <a:t>Lic. Sandra P. Sonkin</a:t>
            </a:r>
            <a:endParaRPr lang="en-US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159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3223" y="1058091"/>
            <a:ext cx="9104811" cy="4323806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ENTRE OTRAS CONSECUENCIAS, EL SEDENTARISMO PUEDE AUMENTAR EL RIESGO DE SUFRIR ENFERMEDADES CARDIOVASCULARES, DIABETES TIPO 2 Y DETERMINADOS TIPOS DE CÁNCER.</a:t>
            </a:r>
            <a:endParaRPr lang="es-AR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El sedentarismo y sus consecuenci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AutoShape 4" descr="El sedentarismo y sus consecuencia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9681878" y="6494928"/>
            <a:ext cx="2441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1" dirty="0" smtClean="0">
                <a:latin typeface="Book Antiqua" panose="02040602050305030304" pitchFamily="18" charset="0"/>
              </a:rPr>
              <a:t>Lic. Sandra P. Sonkin</a:t>
            </a:r>
            <a:endParaRPr lang="en-US" b="1" i="1" dirty="0">
              <a:latin typeface="Book Antiqua" panose="02040602050305030304" pitchFamily="18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103" y="7937"/>
            <a:ext cx="1560895" cy="105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1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80607" y="809898"/>
            <a:ext cx="9000308" cy="3252652"/>
          </a:xfrm>
        </p:spPr>
        <p:txBody>
          <a:bodyPr>
            <a:normAutofit/>
          </a:bodyPr>
          <a:lstStyle/>
          <a:p>
            <a:r>
              <a:rPr lang="es-MX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MX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clave está en modificar los hábitos </a:t>
            </a:r>
            <a:r>
              <a:rPr lang="es-MX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vida </a:t>
            </a:r>
            <a:r>
              <a:rPr lang="es-MX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sedentarios y ocio, y </a:t>
            </a:r>
            <a:r>
              <a:rPr lang="es-MX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transformarlos de forma que se incremente nuestro nivel de actividad </a:t>
            </a:r>
            <a:r>
              <a:rPr lang="es-MX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física.</a:t>
            </a:r>
            <a:endParaRPr lang="es-AR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5753" y="320040"/>
            <a:ext cx="1635064" cy="117922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26" name="Picture 2" descr="Power Walking: un poderoso ejercicio para mantenerte activ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972" y="4220152"/>
            <a:ext cx="5081452" cy="2637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8908870" y="6387736"/>
            <a:ext cx="2681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1" dirty="0">
                <a:latin typeface="Book Antiqua" panose="02040602050305030304" pitchFamily="18" charset="0"/>
              </a:rPr>
              <a:t>Lic. Sandra P. Sonkin</a:t>
            </a:r>
            <a:endParaRPr lang="en-US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3762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37806" y="609600"/>
            <a:ext cx="9466805" cy="1375954"/>
          </a:xfrm>
        </p:spPr>
        <p:txBody>
          <a:bodyPr>
            <a:noAutofit/>
          </a:bodyPr>
          <a:lstStyle/>
          <a:p>
            <a:r>
              <a:rPr lang="es-AR" dirty="0">
                <a:latin typeface="Rockwell Extra Bold" panose="02060903040505020403" pitchFamily="18" charset="0"/>
              </a:rPr>
              <a:t>Para cambiar los hábitos tenemos </a:t>
            </a:r>
            <a:r>
              <a:rPr lang="es-AR" dirty="0" smtClean="0">
                <a:latin typeface="Rockwell Extra Bold" panose="02060903040505020403" pitchFamily="18" charset="0"/>
              </a:rPr>
              <a:t>que:</a:t>
            </a:r>
            <a:endParaRPr lang="es-AR" dirty="0">
              <a:latin typeface="Rockwell Extra Bold" panose="02060903040505020403" pitchFamily="18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129246" y="2364377"/>
            <a:ext cx="9375365" cy="3545533"/>
          </a:xfrm>
        </p:spPr>
        <p:txBody>
          <a:bodyPr/>
          <a:lstStyle/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es-AR" sz="4000" b="1" dirty="0">
                <a:solidFill>
                  <a:schemeClr val="tx1"/>
                </a:solidFill>
              </a:rPr>
              <a:t>Comer más frutas.</a:t>
            </a:r>
          </a:p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es-AR" sz="4000" b="1" dirty="0">
                <a:solidFill>
                  <a:schemeClr val="tx1"/>
                </a:solidFill>
              </a:rPr>
              <a:t>Dejar de lado las bebidas con azúcar.</a:t>
            </a:r>
          </a:p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es-AR" sz="4000" b="1" dirty="0">
                <a:solidFill>
                  <a:schemeClr val="tx1"/>
                </a:solidFill>
              </a:rPr>
              <a:t>No agregarles sal a las comidas.</a:t>
            </a:r>
          </a:p>
          <a:p>
            <a:pPr marL="571500" lvl="0" indent="-571500">
              <a:buFont typeface="Wingdings" panose="05000000000000000000" pitchFamily="2" charset="2"/>
              <a:buChar char="v"/>
            </a:pPr>
            <a:r>
              <a:rPr lang="es-AR" sz="4000" b="1" dirty="0">
                <a:solidFill>
                  <a:schemeClr val="tx1"/>
                </a:solidFill>
              </a:rPr>
              <a:t>Respetar las 4 comidas diarias.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75791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RSAL NÚMERO 5: EXCUSAS DE LOS/AS SEDENTARIOS/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139" y="2536724"/>
            <a:ext cx="32004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76622" y="1193972"/>
            <a:ext cx="10705459" cy="5543005"/>
          </a:xfrm>
        </p:spPr>
        <p:txBody>
          <a:bodyPr>
            <a:noAutofit/>
          </a:bodyPr>
          <a:lstStyle/>
          <a:p>
            <a:r>
              <a:rPr lang="es-ES" sz="4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proporción de habitantes de nuestro país que realiza actividad física insuficiente alcanza, en promedio, el </a:t>
            </a:r>
            <a:r>
              <a:rPr lang="es-ES" sz="4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41,6 %</a:t>
            </a:r>
            <a:r>
              <a:rPr lang="es-ES" sz="4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es-ES" sz="1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4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sedentarismo</a:t>
            </a:r>
            <a:r>
              <a:rPr lang="es-ES" sz="4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aumenta aún más entre las mujeres: llega al </a:t>
            </a:r>
            <a:r>
              <a:rPr lang="es-ES" sz="4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45,3%, </a:t>
            </a:r>
            <a:r>
              <a:rPr lang="es-ES" sz="43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mientras que los varones que no hacen ejercicio son alrededor del </a:t>
            </a:r>
            <a:r>
              <a:rPr lang="es-ES" sz="4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37,6 %</a:t>
            </a:r>
            <a:r>
              <a:rPr lang="es-ES" sz="4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AR" sz="4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5651" y="1"/>
            <a:ext cx="1426349" cy="10287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CuadroTexto 4"/>
          <p:cNvSpPr txBox="1"/>
          <p:nvPr/>
        </p:nvSpPr>
        <p:spPr>
          <a:xfrm>
            <a:off x="9681878" y="6427693"/>
            <a:ext cx="2441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1" dirty="0" smtClean="0">
                <a:latin typeface="Book Antiqua" panose="02040602050305030304" pitchFamily="18" charset="0"/>
              </a:rPr>
              <a:t>Lic. Sandra P. Sonkin</a:t>
            </a:r>
            <a:endParaRPr lang="en-US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03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La Sarcopenia, una enfermedad que se puede prevenir evitando el 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565" y="2389070"/>
            <a:ext cx="2131798" cy="186020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4778" y="1153736"/>
            <a:ext cx="10084525" cy="5525590"/>
          </a:xfrm>
        </p:spPr>
        <p:txBody>
          <a:bodyPr>
            <a:normAutofit/>
          </a:bodyPr>
          <a:lstStyle/>
          <a:p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s-E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cuarta parte de la población mundial </a:t>
            </a:r>
            <a:r>
              <a:rPr lang="es-E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-1.400 millones de personas- </a:t>
            </a: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cumple con su cuota de ejercicio físico recomendable. </a:t>
            </a:r>
            <a:endParaRPr lang="es-ES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mundo</a:t>
            </a: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s-E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son </a:t>
            </a:r>
            <a:r>
              <a:rPr lang="es-E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sedentarias/os, </a:t>
            </a:r>
            <a:r>
              <a:rPr lang="es-E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s-E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cada </a:t>
            </a:r>
            <a:r>
              <a:rPr lang="es-E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tres</a:t>
            </a:r>
            <a:r>
              <a:rPr lang="es-E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mujeres, </a:t>
            </a:r>
            <a:r>
              <a:rPr lang="es-E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E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uno</a:t>
            </a:r>
            <a:r>
              <a:rPr lang="es-E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cada </a:t>
            </a:r>
            <a:r>
              <a:rPr lang="es-E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cuatro </a:t>
            </a:r>
            <a:r>
              <a:rPr lang="es-E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varones</a:t>
            </a:r>
            <a:r>
              <a:rPr lang="es-E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A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 descr="Diario Epoca – Caricaturas 26/11/201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956" y="5559100"/>
            <a:ext cx="3762375" cy="1209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utoShape 2" descr="Sedentarismo y alimentación : Sedentarismo y alimentació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5651" y="160338"/>
            <a:ext cx="1426349" cy="10287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CuadroTexto 6"/>
          <p:cNvSpPr txBox="1"/>
          <p:nvPr/>
        </p:nvSpPr>
        <p:spPr>
          <a:xfrm>
            <a:off x="9681878" y="6427693"/>
            <a:ext cx="2441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1" dirty="0" smtClean="0">
                <a:latin typeface="Book Antiqua" panose="02040602050305030304" pitchFamily="18" charset="0"/>
              </a:rPr>
              <a:t>Lic. Sandra P. Sonkin</a:t>
            </a:r>
            <a:endParaRPr lang="en-US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51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42000"/>
                <a:hueMod val="42000"/>
                <a:satMod val="124000"/>
                <a:lumMod val="62000"/>
              </a:schemeClr>
              <a:schemeClr val="bg2">
                <a:tint val="96000"/>
                <a:satMod val="13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35577" y="757646"/>
            <a:ext cx="10463349" cy="5490753"/>
          </a:xfrm>
        </p:spPr>
        <p:txBody>
          <a:bodyPr>
            <a:normAutofit/>
          </a:bodyPr>
          <a:lstStyle/>
          <a:p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datos arrojados </a:t>
            </a:r>
            <a:r>
              <a:rPr lang="es-E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por  </a:t>
            </a: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OMS</a:t>
            </a: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sobre el sedentarismo en Argentina se corresponden con otros ya conocidos. </a:t>
            </a:r>
            <a:endParaRPr lang="es-E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s-E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aís </a:t>
            </a: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tiene uno de </a:t>
            </a:r>
            <a:r>
              <a:rPr lang="es-E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 índices de sobrepeso y </a:t>
            </a:r>
            <a:r>
              <a:rPr lang="es-E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es-E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obesidad </a:t>
            </a:r>
            <a:r>
              <a:rPr lang="es-E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más elevados de Sudamérica</a:t>
            </a: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Entre </a:t>
            </a:r>
            <a:r>
              <a:rPr lang="es-E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1980 </a:t>
            </a: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2014, Argentina </a:t>
            </a:r>
            <a:r>
              <a:rPr lang="es-E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duplicó sus índices de </a:t>
            </a:r>
            <a:endParaRPr lang="es-ES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E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obesidad </a:t>
            </a:r>
            <a:r>
              <a:rPr lang="es-E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hombres y </a:t>
            </a:r>
            <a:r>
              <a:rPr lang="es-E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mujeres</a:t>
            </a: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es-E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A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1740" y="13446"/>
            <a:ext cx="1509247" cy="115644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" name="CuadroTexto 4"/>
          <p:cNvSpPr txBox="1"/>
          <p:nvPr/>
        </p:nvSpPr>
        <p:spPr>
          <a:xfrm>
            <a:off x="9681878" y="6427693"/>
            <a:ext cx="2441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1" dirty="0" smtClean="0">
                <a:latin typeface="Book Antiqua" panose="02040602050305030304" pitchFamily="18" charset="0"/>
              </a:rPr>
              <a:t>Lic. Sandra P. Sonkin</a:t>
            </a:r>
            <a:endParaRPr lang="en-US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28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67543" y="535577"/>
            <a:ext cx="9849394" cy="3213463"/>
          </a:xfrm>
        </p:spPr>
        <p:txBody>
          <a:bodyPr>
            <a:normAutofit fontScale="25000" lnSpcReduction="20000"/>
          </a:bodyPr>
          <a:lstStyle/>
          <a:p>
            <a:endParaRPr lang="es-E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sz="19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calcula que, cada año, mueren 5,3 millones de personas por causas relacionadas con la falta de actividad.</a:t>
            </a:r>
            <a:endParaRPr lang="es-ES" sz="19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ES" sz="5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s-E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A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n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052" y="3874570"/>
            <a:ext cx="4867275" cy="261047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/>
          <p:cNvSpPr txBox="1"/>
          <p:nvPr/>
        </p:nvSpPr>
        <p:spPr>
          <a:xfrm>
            <a:off x="9681878" y="6427693"/>
            <a:ext cx="2441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1" dirty="0" smtClean="0">
                <a:latin typeface="Book Antiqua" panose="02040602050305030304" pitchFamily="18" charset="0"/>
              </a:rPr>
              <a:t>Lic. Sandra P. Sonkin</a:t>
            </a:r>
            <a:endParaRPr lang="en-US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11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550677" y="431074"/>
            <a:ext cx="11236506" cy="6370975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BENEFICIOS DE LLEVAR UNA VIDA SANA</a:t>
            </a:r>
          </a:p>
          <a:p>
            <a:endParaRPr lang="es-ES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Disminuye el riesgo de mortalidad por enfermedades cardiovasculares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Previene y/o retrasa el desarrollo de hipertensión arterial y disminuye los valores de tensión arterial en hipertensos.</a:t>
            </a:r>
          </a:p>
          <a:p>
            <a:endParaRPr lang="es-E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Mejora el control del peso corporal.</a:t>
            </a:r>
          </a:p>
          <a:p>
            <a:endParaRPr lang="es-ES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A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 descr="El primer festival porteño para luchar contra el sedentarismo - Clarí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175" y="4736166"/>
            <a:ext cx="2952750" cy="1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7511" y="155096"/>
            <a:ext cx="1426349" cy="10287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CuadroTexto 6"/>
          <p:cNvSpPr txBox="1"/>
          <p:nvPr/>
        </p:nvSpPr>
        <p:spPr>
          <a:xfrm>
            <a:off x="9681878" y="6427693"/>
            <a:ext cx="2441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1" dirty="0" smtClean="0">
                <a:latin typeface="Book Antiqua" panose="02040602050305030304" pitchFamily="18" charset="0"/>
              </a:rPr>
              <a:t>Lic. Sandra P. Sonkin</a:t>
            </a:r>
            <a:endParaRPr lang="en-US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868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65760" y="248194"/>
            <a:ext cx="10685417" cy="627864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s-ES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BENEFICIOS DE LLEVAR UNA VIDA SANA</a:t>
            </a:r>
          </a:p>
          <a:p>
            <a:endParaRPr lang="es-ES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Disminuye el riesgo de padecer diabetes.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Ayuda a conciliar y mejora la calidad del sueño.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Mejora la imagen personal.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Ayuda a combatir los síntomas de la depresión </a:t>
            </a:r>
          </a:p>
          <a:p>
            <a: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y la ansiedad.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s-E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Aumenta el entusiasmo y el optimismo.</a:t>
            </a:r>
          </a:p>
          <a:p>
            <a:endParaRPr lang="es-ES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A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 descr="Más de 5.000 personas pasaron por el festival contra el ..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650" y="4239185"/>
            <a:ext cx="2143125" cy="214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7511" y="0"/>
            <a:ext cx="1426349" cy="10287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CuadroTexto 6"/>
          <p:cNvSpPr txBox="1"/>
          <p:nvPr/>
        </p:nvSpPr>
        <p:spPr>
          <a:xfrm>
            <a:off x="9681878" y="6427693"/>
            <a:ext cx="2441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1" dirty="0" smtClean="0">
                <a:latin typeface="Book Antiqua" panose="02040602050305030304" pitchFamily="18" charset="0"/>
              </a:rPr>
              <a:t>Lic. Sandra P. Sonkin</a:t>
            </a:r>
            <a:endParaRPr lang="en-US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35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msal.gob.ar/ent/images/stories/imagenesNoticias/2016-04-06_a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81" y="470263"/>
            <a:ext cx="9692642" cy="585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9681878" y="6427693"/>
            <a:ext cx="2441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1" dirty="0" smtClean="0">
                <a:latin typeface="Book Antiqua" panose="02040602050305030304" pitchFamily="18" charset="0"/>
              </a:rPr>
              <a:t>Lic. Sandra P. Sonkin</a:t>
            </a:r>
            <a:endParaRPr lang="en-US" b="1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87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 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43" y="836024"/>
            <a:ext cx="9247689" cy="546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9681878" y="6427693"/>
            <a:ext cx="2441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i="1" dirty="0" smtClean="0">
                <a:latin typeface="Book Antiqua" panose="02040602050305030304" pitchFamily="18" charset="0"/>
              </a:rPr>
              <a:t>Lic. Sandra P. Sonkin</a:t>
            </a:r>
            <a:endParaRPr lang="en-US" b="1" i="1" dirty="0">
              <a:latin typeface="Book Antiqua" panose="0204060205030503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8033" y="155096"/>
            <a:ext cx="1765828" cy="127353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33519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93670" y="1058091"/>
            <a:ext cx="9535884" cy="4402183"/>
          </a:xfrm>
        </p:spPr>
        <p:txBody>
          <a:bodyPr>
            <a:normAutofit fontScale="85000" lnSpcReduction="20000"/>
          </a:bodyPr>
          <a:lstStyle/>
          <a:p>
            <a:r>
              <a:rPr lang="es-E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RECUERDEN EJERCITARSE  DE </a:t>
            </a:r>
            <a:r>
              <a:rPr lang="es-E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FORMA HABITUAL</a:t>
            </a:r>
            <a:r>
              <a:rPr lang="es-E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s-E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TENER UNA ALIMENTACION VARIADA Y EQUILIBRADA.</a:t>
            </a:r>
          </a:p>
          <a:p>
            <a:r>
              <a:rPr lang="es-E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HABITOS DE VIDA SALUDABLE.</a:t>
            </a:r>
          </a:p>
          <a:p>
            <a:r>
              <a:rPr lang="es-E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 SIEMPRE OPTIMISTAS, CON ACTITUD POSITIVA, TODO SE PUEDE LOGRAR</a:t>
            </a:r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>
              <a:buNone/>
            </a:pPr>
            <a:r>
              <a:rPr lang="es-E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s-AR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950" y="195802"/>
            <a:ext cx="1426349" cy="10287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AutoShape 2" descr="PROGRAMA DE DE ACTIVIDAD FISICA&quot; -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7" name="Imagen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9050" y="5029200"/>
            <a:ext cx="2690949" cy="152835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/>
          <p:cNvSpPr txBox="1"/>
          <p:nvPr/>
        </p:nvSpPr>
        <p:spPr>
          <a:xfrm>
            <a:off x="2939144" y="5760721"/>
            <a:ext cx="5891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LOS </a:t>
            </a:r>
            <a:r>
              <a:rPr lang="es-E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PROFESORES  </a:t>
            </a:r>
            <a:r>
              <a:rPr lang="es-E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EDUCACION FISICA GUSTAVO</a:t>
            </a:r>
            <a:r>
              <a:rPr lang="es-E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s-E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PEDRO Y SANDRA </a:t>
            </a: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315798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1_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4.xml><?xml version="1.0" encoding="utf-8"?>
<a:theme xmlns:a="http://schemas.openxmlformats.org/drawingml/2006/main" name="Sector">
  <a:themeElements>
    <a:clrScheme name="Sector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ector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ector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5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6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7.xml><?xml version="1.0" encoding="utf-8"?>
<a:theme xmlns:a="http://schemas.openxmlformats.org/drawingml/2006/main" name="1_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TM03457491[[fn=Metrópoli]]</Template>
  <TotalTime>679</TotalTime>
  <Words>431</Words>
  <Application>Microsoft Office PowerPoint</Application>
  <PresentationFormat>Panorámica</PresentationFormat>
  <Paragraphs>76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7</vt:i4>
      </vt:variant>
      <vt:variant>
        <vt:lpstr>Títulos de diapositiva</vt:lpstr>
      </vt:variant>
      <vt:variant>
        <vt:i4>18</vt:i4>
      </vt:variant>
    </vt:vector>
  </HeadingPairs>
  <TitlesOfParts>
    <vt:vector size="34" baseType="lpstr">
      <vt:lpstr>Arial</vt:lpstr>
      <vt:lpstr>Book Antiqua</vt:lpstr>
      <vt:lpstr>Century Gothic</vt:lpstr>
      <vt:lpstr>Corbel</vt:lpstr>
      <vt:lpstr>Rockwell Extra Bold</vt:lpstr>
      <vt:lpstr>Times New Roman</vt:lpstr>
      <vt:lpstr>Trebuchet MS</vt:lpstr>
      <vt:lpstr>Wingdings</vt:lpstr>
      <vt:lpstr>Wingdings 3</vt:lpstr>
      <vt:lpstr>Parallax</vt:lpstr>
      <vt:lpstr>1_Espiral</vt:lpstr>
      <vt:lpstr>Espiral</vt:lpstr>
      <vt:lpstr>Sector</vt:lpstr>
      <vt:lpstr>Faceta</vt:lpstr>
      <vt:lpstr>Ion</vt:lpstr>
      <vt:lpstr>1_Ion</vt:lpstr>
      <vt:lpstr>  EL SEDENTARISMO  UN PROBLEMA MODERNO</vt:lpstr>
      <vt:lpstr>    El sedentarismo es...</vt:lpstr>
      <vt:lpstr>Presentación de PowerPoint</vt:lpstr>
      <vt:lpstr>   LOS NIVELES DE ACTIVIDAD FÍSICA RECOMENDABLES SON  DE AL MENOS 150 MINUTOS DE EJERCICIO MODERADO POR SEMANA, O 75 MINUTOS DE EJERCICIO FUERTE, TAMBIÉN SEMANAL.  </vt:lpstr>
      <vt:lpstr>Lic. Sandra P. Sonkin </vt:lpstr>
      <vt:lpstr>Atrás quedó la idea de que el COVID-19 se veía solo como una enfermedad respiratoria. Hoy en día se sabe que no se limita a una afectación de los pulmones, sino que tiene varias repercusiones en el organismo, con consecuencias para el intestino, los riñones, el cerebro y, por supuesto, también para el corazón.</vt:lpstr>
      <vt:lpstr>Presentación de PowerPoint</vt:lpstr>
      <vt:lpstr>La clave está en modificar los hábitos  de vida sedentarios y ocio, y transformarlos de forma que se incremente nuestro nivel de actividad física.</vt:lpstr>
      <vt:lpstr>Para cambiar los hábitos tenemos que: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sedentarismo: Un problema moderno</dc:title>
  <dc:creator>IURP</dc:creator>
  <cp:lastModifiedBy>iurp2020@outlook.com</cp:lastModifiedBy>
  <cp:revision>68</cp:revision>
  <dcterms:created xsi:type="dcterms:W3CDTF">2020-06-15T20:23:46Z</dcterms:created>
  <dcterms:modified xsi:type="dcterms:W3CDTF">2021-05-20T14:40:27Z</dcterms:modified>
</cp:coreProperties>
</file>