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9" r:id="rId4"/>
    <p:sldId id="257" r:id="rId5"/>
    <p:sldId id="258" r:id="rId6"/>
    <p:sldId id="266" r:id="rId7"/>
    <p:sldId id="264" r:id="rId8"/>
    <p:sldId id="265" r:id="rId9"/>
    <p:sldId id="259" r:id="rId10"/>
    <p:sldId id="267" r:id="rId11"/>
    <p:sldId id="268" r:id="rId12"/>
    <p:sldId id="261" r:id="rId1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2DD0E-309B-46F8-92B7-0C38C17B2D39}" type="datetimeFigureOut">
              <a:rPr lang="es-AR" smtClean="0"/>
              <a:t>26/3/2020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8F0-9053-4A6A-9F68-99D7C3565863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ultu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642918"/>
            <a:ext cx="5715040" cy="3397601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28596" y="44291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El concepto de “cultura ” en la Antropología</a:t>
            </a:r>
            <a:endParaRPr lang="es-A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200024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s-AR" sz="7200" dirty="0" smtClean="0">
                <a:latin typeface="Aharoni" pitchFamily="2" charset="-79"/>
                <a:cs typeface="Aharoni" pitchFamily="2" charset="-79"/>
              </a:rPr>
              <a:t>La palabra proviene del latín </a:t>
            </a:r>
          </a:p>
          <a:p>
            <a:pPr>
              <a:buNone/>
            </a:pPr>
            <a:r>
              <a:rPr lang="es-AR" sz="7200" dirty="0" smtClean="0">
                <a:latin typeface="Aharoni" pitchFamily="2" charset="-79"/>
                <a:cs typeface="Aharoni" pitchFamily="2" charset="-79"/>
              </a:rPr>
              <a:t>y significa el cuidado de los</a:t>
            </a:r>
          </a:p>
          <a:p>
            <a:pPr>
              <a:buNone/>
            </a:pPr>
            <a:r>
              <a:rPr lang="es-AR" sz="7200" dirty="0" smtClean="0">
                <a:latin typeface="Aharoni" pitchFamily="2" charset="-79"/>
                <a:cs typeface="Aharoni" pitchFamily="2" charset="-79"/>
              </a:rPr>
              <a:t> campos o el ganado. </a:t>
            </a:r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pPr>
              <a:buNone/>
            </a:pPr>
            <a:endParaRPr lang="es-AR" dirty="0"/>
          </a:p>
          <a:p>
            <a:r>
              <a:rPr lang="es-AR" sz="8000" dirty="0" smtClean="0">
                <a:latin typeface="Aharoni" pitchFamily="2" charset="-79"/>
                <a:cs typeface="Aharoni" pitchFamily="2" charset="-79"/>
              </a:rPr>
              <a:t>Recién a mediados del siglo XVI se forma el sentido figurado, “cultura” podía designar, entonces, cultivar una facultad … </a:t>
            </a:r>
            <a:r>
              <a:rPr lang="es-AR" sz="8000" b="1" dirty="0" smtClean="0">
                <a:latin typeface="Aharoni" pitchFamily="2" charset="-79"/>
                <a:cs typeface="Aharoni" pitchFamily="2" charset="-79"/>
              </a:rPr>
              <a:t>cultivo del espíritu</a:t>
            </a:r>
            <a:endParaRPr lang="es-AR" sz="8000" b="1" dirty="0"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es-AR" sz="8000" dirty="0">
              <a:latin typeface="Aharoni" pitchFamily="2" charset="-79"/>
              <a:cs typeface="Aharoni" pitchFamily="2" charset="-79"/>
            </a:endParaRPr>
          </a:p>
          <a:p>
            <a:r>
              <a:rPr lang="es-AR" sz="8000" dirty="0" smtClean="0">
                <a:latin typeface="Aharoni" pitchFamily="2" charset="-79"/>
                <a:cs typeface="Aharoni" pitchFamily="2" charset="-79"/>
              </a:rPr>
              <a:t>Progresivamente, </a:t>
            </a:r>
            <a:r>
              <a:rPr lang="es-AR" sz="8000" b="1" dirty="0" smtClean="0">
                <a:latin typeface="Aharoni" pitchFamily="2" charset="-79"/>
                <a:cs typeface="Aharoni" pitchFamily="2" charset="-79"/>
              </a:rPr>
              <a:t>“cultura” </a:t>
            </a:r>
            <a:r>
              <a:rPr lang="es-AR" sz="8000" dirty="0" smtClean="0">
                <a:latin typeface="Aharoni" pitchFamily="2" charset="-79"/>
                <a:cs typeface="Aharoni" pitchFamily="2" charset="-79"/>
              </a:rPr>
              <a:t>se libera de los complementos y termina por ser usada para designar estado de </a:t>
            </a:r>
            <a:r>
              <a:rPr lang="es-AR" sz="8000" b="1" dirty="0" smtClean="0">
                <a:latin typeface="Aharoni" pitchFamily="2" charset="-79"/>
                <a:cs typeface="Aharoni" pitchFamily="2" charset="-79"/>
              </a:rPr>
              <a:t>la mente cultivada por la instrucción</a:t>
            </a:r>
            <a:r>
              <a:rPr lang="es-AR" sz="8000" dirty="0" smtClean="0">
                <a:latin typeface="Aharoni" pitchFamily="2" charset="-79"/>
                <a:cs typeface="Aharoni" pitchFamily="2" charset="-79"/>
              </a:rPr>
              <a:t>, </a:t>
            </a:r>
            <a:r>
              <a:rPr lang="es-AR" sz="8000" b="1" dirty="0" smtClean="0">
                <a:latin typeface="Aharoni" pitchFamily="2" charset="-79"/>
                <a:cs typeface="Aharoni" pitchFamily="2" charset="-79"/>
              </a:rPr>
              <a:t>estado del individuo que “tiene cultura”</a:t>
            </a:r>
            <a:r>
              <a:rPr lang="es-AR" sz="8000" dirty="0" smtClean="0">
                <a:latin typeface="Aharoni" pitchFamily="2" charset="-79"/>
                <a:cs typeface="Aharoni" pitchFamily="2" charset="-79"/>
              </a:rPr>
              <a:t>). Este uso es consagrado, a fines del siglo, por el diccionario de la Academia (edición de 1798) que estigmatiza “un espíritu natural y sin cultura” </a:t>
            </a:r>
          </a:p>
          <a:p>
            <a:endParaRPr lang="es-AR" dirty="0" smtClean="0"/>
          </a:p>
        </p:txBody>
      </p:sp>
      <p:pic>
        <p:nvPicPr>
          <p:cNvPr id="5" name="4 Imagen" descr="barbu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8" y="285728"/>
            <a:ext cx="2505075" cy="1828800"/>
          </a:xfrm>
          <a:prstGeom prst="rect">
            <a:avLst/>
          </a:prstGeom>
        </p:spPr>
      </p:pic>
      <p:pic>
        <p:nvPicPr>
          <p:cNvPr id="7" name="6 Imagen" descr="cultiv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0"/>
            <a:ext cx="2619375" cy="17526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262765"/>
            <a:ext cx="4762503" cy="160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S XVIII </a:t>
            </a:r>
            <a:r>
              <a:rPr lang="es-AR" sz="5400" dirty="0" smtClean="0"/>
              <a:t>Iluminismo</a:t>
            </a:r>
            <a:endParaRPr lang="es-AR" sz="5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 smtClean="0">
                <a:solidFill>
                  <a:schemeClr val="tx1"/>
                </a:solidFill>
              </a:rPr>
              <a:t> </a:t>
            </a:r>
            <a:r>
              <a:rPr lang="es-AR" sz="1900" dirty="0">
                <a:solidFill>
                  <a:schemeClr val="tx1"/>
                </a:solidFill>
              </a:rPr>
              <a:t>C</a:t>
            </a:r>
            <a:r>
              <a:rPr lang="es-AR" sz="1900" dirty="0" smtClean="0"/>
              <a:t>onciben la </a:t>
            </a:r>
            <a:r>
              <a:rPr lang="es-AR" sz="1900" b="1" dirty="0" smtClean="0"/>
              <a:t>cultura</a:t>
            </a:r>
            <a:r>
              <a:rPr lang="es-AR" sz="1900" dirty="0" smtClean="0"/>
              <a:t> coma una </a:t>
            </a:r>
            <a:r>
              <a:rPr lang="es-AR" sz="1900" b="1" dirty="0" smtClean="0"/>
              <a:t>característica distintiva de la especie humana. </a:t>
            </a:r>
            <a:r>
              <a:rPr lang="es-AR" sz="1900" dirty="0" smtClean="0"/>
              <a:t>Para ellos, la cultura es </a:t>
            </a:r>
            <a:r>
              <a:rPr lang="es-AR" sz="2000" dirty="0" smtClean="0"/>
              <a:t>la</a:t>
            </a:r>
            <a:r>
              <a:rPr lang="es-AR" sz="2400" b="1" dirty="0" smtClean="0"/>
              <a:t> suma de los saberes acumulados y transmitidos por la humanidad</a:t>
            </a:r>
            <a:r>
              <a:rPr lang="es-AR" sz="1900" dirty="0" smtClean="0"/>
              <a:t>, considerada una totalidad, en el curso de la historia.</a:t>
            </a:r>
          </a:p>
          <a:p>
            <a:r>
              <a:rPr lang="es-AR" sz="1900" dirty="0"/>
              <a:t>L</a:t>
            </a:r>
            <a:r>
              <a:rPr lang="es-AR" sz="1900" dirty="0" smtClean="0"/>
              <a:t>a palabra se asocia a la idea de progreso, de evolución, de educación, de razón, que están en el núcleo del pensamiento de la época. </a:t>
            </a:r>
          </a:p>
          <a:p>
            <a:r>
              <a:rPr lang="es-AR" dirty="0" smtClean="0">
                <a:solidFill>
                  <a:schemeClr val="tx1"/>
                </a:solidFill>
              </a:rPr>
              <a:t>Cultura = Civilización</a:t>
            </a:r>
          </a:p>
          <a:p>
            <a:r>
              <a:rPr lang="es-AR" sz="1900" dirty="0"/>
              <a:t>C</a:t>
            </a:r>
            <a:r>
              <a:rPr lang="es-AR" sz="1900" dirty="0" smtClean="0"/>
              <a:t>oncepto unitario, solo se emplea en singular:</a:t>
            </a:r>
          </a:p>
          <a:p>
            <a:pPr>
              <a:buNone/>
            </a:pPr>
            <a:r>
              <a:rPr lang="es-AR" sz="1900" dirty="0" smtClean="0"/>
              <a:t>	</a:t>
            </a:r>
            <a:r>
              <a:rPr lang="es-AR" sz="1900" b="1" dirty="0" smtClean="0"/>
              <a:t>“La cultura”</a:t>
            </a:r>
          </a:p>
          <a:p>
            <a:endParaRPr lang="es-AR" dirty="0"/>
          </a:p>
        </p:txBody>
      </p:sp>
      <p:pic>
        <p:nvPicPr>
          <p:cNvPr id="4" name="3 Imagen" descr="iluminism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3929066"/>
            <a:ext cx="3055930" cy="23413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6600" dirty="0"/>
              <a:t>E</a:t>
            </a:r>
            <a:r>
              <a:rPr lang="es-AR" sz="6600" dirty="0" smtClean="0"/>
              <a:t>volucionismo</a:t>
            </a:r>
            <a:endParaRPr lang="es-AR" sz="6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400" dirty="0" smtClean="0"/>
              <a:t>Edward  </a:t>
            </a:r>
            <a:r>
              <a:rPr lang="es-AR" sz="2400" dirty="0" err="1" smtClean="0"/>
              <a:t>Burnett</a:t>
            </a:r>
            <a:r>
              <a:rPr lang="es-AR" sz="2400" dirty="0" smtClean="0"/>
              <a:t>  </a:t>
            </a:r>
            <a:r>
              <a:rPr lang="es-AR" sz="2400" dirty="0" err="1" smtClean="0"/>
              <a:t>Tylor</a:t>
            </a:r>
            <a:r>
              <a:rPr lang="es-AR" sz="2400" dirty="0" smtClean="0"/>
              <a:t> (1832-1917) </a:t>
            </a:r>
            <a:r>
              <a:rPr lang="es-AR" sz="2400" dirty="0"/>
              <a:t>primera definición del concepto </a:t>
            </a:r>
            <a:r>
              <a:rPr lang="es-AR" sz="2400" dirty="0" smtClean="0"/>
              <a:t>antropológico de </a:t>
            </a:r>
            <a:r>
              <a:rPr lang="es-AR" sz="2400" dirty="0"/>
              <a:t>cultura </a:t>
            </a:r>
            <a:r>
              <a:rPr lang="es-AR" sz="2400" dirty="0" smtClean="0"/>
              <a:t> en 1871</a:t>
            </a:r>
          </a:p>
          <a:p>
            <a:pPr>
              <a:buNone/>
            </a:pPr>
            <a:r>
              <a:rPr lang="es-AR" sz="1100" i="1" dirty="0" smtClean="0"/>
              <a:t>. </a:t>
            </a:r>
            <a:endParaRPr lang="es-AR" sz="1100" dirty="0" smtClean="0"/>
          </a:p>
          <a:p>
            <a:endParaRPr lang="es-AR" sz="1100" dirty="0"/>
          </a:p>
          <a:p>
            <a:endParaRPr lang="es-AR" sz="1100" dirty="0" smtClean="0"/>
          </a:p>
          <a:p>
            <a:endParaRPr lang="es-AR" sz="1100" dirty="0" smtClean="0"/>
          </a:p>
          <a:p>
            <a:endParaRPr lang="es-AR" sz="1100" dirty="0"/>
          </a:p>
          <a:p>
            <a:endParaRPr lang="es-AR" sz="1100" dirty="0" smtClean="0"/>
          </a:p>
          <a:p>
            <a:endParaRPr lang="es-AR" sz="1100" dirty="0"/>
          </a:p>
          <a:p>
            <a:endParaRPr lang="es-AR" sz="1100" dirty="0" smtClean="0"/>
          </a:p>
        </p:txBody>
      </p:sp>
      <p:pic>
        <p:nvPicPr>
          <p:cNvPr id="4" name="3 Imagen" descr="tyl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500306"/>
            <a:ext cx="1962150" cy="2324100"/>
          </a:xfrm>
          <a:prstGeom prst="rect">
            <a:avLst/>
          </a:prstGeom>
        </p:spPr>
      </p:pic>
      <p:sp>
        <p:nvSpPr>
          <p:cNvPr id="5" name="4 Llamada rectangular redondeada"/>
          <p:cNvSpPr/>
          <p:nvPr/>
        </p:nvSpPr>
        <p:spPr>
          <a:xfrm>
            <a:off x="3286116" y="2500306"/>
            <a:ext cx="5000660" cy="2571768"/>
          </a:xfrm>
          <a:prstGeom prst="wedgeRoundRectCallout">
            <a:avLst>
              <a:gd name="adj1" fmla="val -73112"/>
              <a:gd name="adj2" fmla="val -1013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i="1" dirty="0">
                <a:solidFill>
                  <a:schemeClr val="tx1"/>
                </a:solidFill>
              </a:rPr>
              <a:t>Cultura </a:t>
            </a:r>
            <a:r>
              <a:rPr lang="es-AR" i="1" dirty="0" smtClean="0">
                <a:solidFill>
                  <a:schemeClr val="tx1"/>
                </a:solidFill>
              </a:rPr>
              <a:t>(…) es </a:t>
            </a:r>
            <a:r>
              <a:rPr lang="es-AR" i="1" dirty="0">
                <a:solidFill>
                  <a:schemeClr val="tx1"/>
                </a:solidFill>
              </a:rPr>
              <a:t>todo complejo que comprende el conocimiento, las creencias, el arte, la moral, el derecho, las costumbres y las otras capacidades o hábitos adquiridos por el hombre en tanto miembro de la sociedad. </a:t>
            </a:r>
            <a:endParaRPr lang="es-AR" dirty="0">
              <a:solidFill>
                <a:schemeClr val="tx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5143512"/>
            <a:ext cx="2857520" cy="144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429132"/>
            <a:ext cx="491201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8604"/>
            <a:ext cx="5257808" cy="5697559"/>
          </a:xfrm>
        </p:spPr>
        <p:txBody>
          <a:bodyPr>
            <a:noAutofit/>
          </a:bodyPr>
          <a:lstStyle/>
          <a:p>
            <a:r>
              <a:rPr lang="es-AR" sz="1800" dirty="0" smtClean="0"/>
              <a:t>Entre </a:t>
            </a:r>
            <a:r>
              <a:rPr lang="es-AR" sz="1800" dirty="0"/>
              <a:t>primitivos y civilizados no existe una diferencia de naturaleza sino simplemente de grado de avance en el camino de la </a:t>
            </a:r>
            <a:r>
              <a:rPr lang="es-AR" sz="1800" dirty="0" smtClean="0"/>
              <a:t>cultura: unidad psíquica y biológica de la especie humana.</a:t>
            </a:r>
          </a:p>
          <a:p>
            <a:r>
              <a:rPr lang="es-AR" sz="1800" b="1" dirty="0" smtClean="0"/>
              <a:t>Evolución cultural unilineal</a:t>
            </a:r>
            <a:r>
              <a:rPr lang="es-AR" sz="1800" dirty="0" smtClean="0"/>
              <a:t>: La </a:t>
            </a:r>
            <a:r>
              <a:rPr lang="es-AR" sz="1800" dirty="0"/>
              <a:t>cultura se desenvuelve progresivamente a través del tiempo </a:t>
            </a:r>
            <a:r>
              <a:rPr lang="es-AR" sz="1800" dirty="0" smtClean="0"/>
              <a:t>siguiendo las </a:t>
            </a:r>
            <a:r>
              <a:rPr lang="es-AR" sz="1800" dirty="0"/>
              <a:t>mismas secuencias de </a:t>
            </a:r>
            <a:r>
              <a:rPr lang="es-AR" sz="1800" dirty="0" smtClean="0"/>
              <a:t>desarrollo </a:t>
            </a:r>
            <a:r>
              <a:rPr lang="es-AR" sz="1800" dirty="0"/>
              <a:t>en todas partes</a:t>
            </a:r>
            <a:r>
              <a:rPr lang="es-AR" sz="1800" dirty="0" smtClean="0"/>
              <a:t>.</a:t>
            </a:r>
            <a:endParaRPr lang="es-AR" sz="1800" dirty="0"/>
          </a:p>
          <a:p>
            <a:r>
              <a:rPr lang="es-AR" sz="1800" dirty="0" smtClean="0"/>
              <a:t>Las </a:t>
            </a:r>
            <a:r>
              <a:rPr lang="es-AR" sz="1800" b="1" dirty="0"/>
              <a:t>supervivencias culturales</a:t>
            </a:r>
            <a:r>
              <a:rPr lang="es-AR" sz="1800" dirty="0"/>
              <a:t>, es decir, las instituciones y culturas </a:t>
            </a:r>
            <a:r>
              <a:rPr lang="es-AR" sz="1800" dirty="0" smtClean="0"/>
              <a:t>que persisten </a:t>
            </a:r>
            <a:r>
              <a:rPr lang="es-AR" sz="1800" dirty="0"/>
              <a:t>de diferentes épocas, pueden ayudarnos a comprender etapas anteriores y</a:t>
            </a:r>
            <a:r>
              <a:rPr lang="es-AR" sz="1800" dirty="0" smtClean="0"/>
              <a:t> culturas </a:t>
            </a:r>
            <a:r>
              <a:rPr lang="es-AR" sz="1800" dirty="0"/>
              <a:t>desaparecidas.</a:t>
            </a:r>
          </a:p>
          <a:p>
            <a:r>
              <a:rPr lang="es-AR" sz="1800" dirty="0" smtClean="0"/>
              <a:t>Utiliza </a:t>
            </a:r>
            <a:r>
              <a:rPr lang="es-AR" sz="1800" dirty="0"/>
              <a:t>el </a:t>
            </a:r>
            <a:r>
              <a:rPr lang="es-AR" sz="1800" b="1" dirty="0"/>
              <a:t>método comparativo </a:t>
            </a:r>
            <a:r>
              <a:rPr lang="es-AR" sz="1800" dirty="0"/>
              <a:t>para realizar después leyes generales </a:t>
            </a:r>
            <a:r>
              <a:rPr lang="es-AR" sz="1800" dirty="0" smtClean="0"/>
              <a:t>sobre la </a:t>
            </a:r>
            <a:r>
              <a:rPr lang="es-AR" sz="1800" dirty="0"/>
              <a:t>humanidad</a:t>
            </a:r>
            <a:r>
              <a:rPr lang="es-AR" sz="1800" dirty="0" smtClean="0"/>
              <a:t>.</a:t>
            </a:r>
          </a:p>
          <a:p>
            <a:r>
              <a:rPr lang="es-AR" sz="1800" dirty="0" smtClean="0"/>
              <a:t>Proceso </a:t>
            </a:r>
            <a:r>
              <a:rPr lang="es-AR" sz="1800" dirty="0"/>
              <a:t>de evolución en el que se asciende a través </a:t>
            </a:r>
            <a:r>
              <a:rPr lang="es-AR" sz="1800" dirty="0" smtClean="0"/>
              <a:t>de mayor </a:t>
            </a:r>
            <a:r>
              <a:rPr lang="es-AR" sz="1800" dirty="0"/>
              <a:t>complejidad tecnológica, pensamiento abstracto y precisión científica.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3489" y="276917"/>
            <a:ext cx="2177601" cy="5866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928662" y="4929198"/>
            <a:ext cx="7772400" cy="1362075"/>
          </a:xfrm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ctr"/>
            <a:r>
              <a:rPr lang="es-AR" sz="2800" dirty="0" smtClean="0"/>
              <a:t>Evolución unilineal y direccionada </a:t>
            </a:r>
            <a:br>
              <a:rPr lang="es-AR" sz="2800" dirty="0" smtClean="0"/>
            </a:br>
            <a:r>
              <a:rPr lang="es-AR" sz="1600" dirty="0"/>
              <a:t/>
            </a:r>
            <a:br>
              <a:rPr lang="es-AR" sz="1600" dirty="0"/>
            </a:br>
            <a:r>
              <a:rPr lang="es-AR" sz="1600" dirty="0" smtClean="0"/>
              <a:t> </a:t>
            </a:r>
            <a:br>
              <a:rPr lang="es-AR" sz="1600" dirty="0" smtClean="0"/>
            </a:br>
            <a:endParaRPr lang="es-AR" sz="1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8 Conector recto de flecha"/>
          <p:cNvCxnSpPr/>
          <p:nvPr/>
        </p:nvCxnSpPr>
        <p:spPr>
          <a:xfrm rot="10800000">
            <a:off x="0" y="4714884"/>
            <a:ext cx="9144000" cy="1588"/>
          </a:xfrm>
          <a:prstGeom prst="straightConnector1">
            <a:avLst/>
          </a:prstGeom>
          <a:ln w="88900">
            <a:solidFill>
              <a:schemeClr val="accent6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14 Rectángulo"/>
          <p:cNvSpPr/>
          <p:nvPr/>
        </p:nvSpPr>
        <p:spPr>
          <a:xfrm>
            <a:off x="2285984" y="5500702"/>
            <a:ext cx="5148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400" b="1" dirty="0"/>
              <a:t>Estadios evolutivos </a:t>
            </a:r>
            <a:r>
              <a:rPr lang="es-AR" dirty="0"/>
              <a:t>determinados y sucesivos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4462753" cy="1605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428868"/>
            <a:ext cx="4695814" cy="1700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500570"/>
            <a:ext cx="5295916" cy="188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7 Conector recto de flecha"/>
          <p:cNvCxnSpPr/>
          <p:nvPr/>
        </p:nvCxnSpPr>
        <p:spPr>
          <a:xfrm rot="5400000">
            <a:off x="5287174" y="3571082"/>
            <a:ext cx="6000792" cy="1588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 redondeado"/>
          <p:cNvSpPr/>
          <p:nvPr/>
        </p:nvSpPr>
        <p:spPr>
          <a:xfrm>
            <a:off x="5429256" y="714356"/>
            <a:ext cx="2428892" cy="12144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 smtClean="0">
                <a:solidFill>
                  <a:schemeClr val="tx1"/>
                </a:solidFill>
              </a:rPr>
              <a:t>Salvajismo</a:t>
            </a:r>
            <a:endParaRPr lang="es-AR" sz="1100" dirty="0" smtClean="0">
              <a:solidFill>
                <a:schemeClr val="tx1"/>
              </a:solidFill>
            </a:endParaRPr>
          </a:p>
          <a:p>
            <a:r>
              <a:rPr lang="es-AR" sz="1600" dirty="0" smtClean="0">
                <a:solidFill>
                  <a:schemeClr val="tx1"/>
                </a:solidFill>
              </a:rPr>
              <a:t>Culturas que se basan en la caza y en la recolección</a:t>
            </a:r>
            <a:endParaRPr lang="es-AR" sz="1600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357818" y="2428868"/>
            <a:ext cx="2714644" cy="17145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chemeClr val="tx1"/>
                </a:solidFill>
              </a:rPr>
              <a:t>Barbarie</a:t>
            </a:r>
          </a:p>
          <a:p>
            <a:r>
              <a:rPr lang="es-AR" sz="1600" dirty="0" smtClean="0">
                <a:solidFill>
                  <a:schemeClr val="tx1"/>
                </a:solidFill>
              </a:rPr>
              <a:t>Culturas que se basan en la domesticación de animales y en la agricultura</a:t>
            </a:r>
            <a:endParaRPr lang="es-AR" sz="1600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929322" y="4714884"/>
            <a:ext cx="2143140" cy="16430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dirty="0" smtClean="0">
                <a:solidFill>
                  <a:schemeClr val="tx1"/>
                </a:solidFill>
              </a:rPr>
              <a:t>Civilización  </a:t>
            </a:r>
            <a:r>
              <a:rPr lang="es-AR" sz="1600" dirty="0" smtClean="0">
                <a:solidFill>
                  <a:schemeClr val="tx1"/>
                </a:solidFill>
              </a:rPr>
              <a:t>Culturas basadas en la escritura y en la vida urbana</a:t>
            </a:r>
            <a:endParaRPr lang="es-AR" sz="1600" dirty="0">
              <a:solidFill>
                <a:schemeClr val="tx1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643966" y="714356"/>
            <a:ext cx="2143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 smtClean="0"/>
              <a:t>Evolución Cultural</a:t>
            </a:r>
            <a:endParaRPr lang="es-AR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642910" y="5500702"/>
            <a:ext cx="8229600" cy="1143000"/>
          </a:xfrm>
        </p:spPr>
        <p:txBody>
          <a:bodyPr>
            <a:normAutofit/>
          </a:bodyPr>
          <a:lstStyle/>
          <a:p>
            <a:r>
              <a:rPr lang="es-AR" sz="2400" dirty="0" smtClean="0"/>
              <a:t>Legitimación de imposición de la cultura europea sobre las colonias.</a:t>
            </a:r>
            <a:endParaRPr lang="es-AR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813"/>
            <a:ext cx="8548717" cy="455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5400" dirty="0" smtClean="0"/>
              <a:t>Particularismo histórico</a:t>
            </a:r>
            <a:endParaRPr lang="es-AR" sz="5400" dirty="0"/>
          </a:p>
        </p:txBody>
      </p:sp>
      <p:pic>
        <p:nvPicPr>
          <p:cNvPr id="8" name="7 Marcador de contenido" descr="among the innuit franz bo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2" y="3714752"/>
            <a:ext cx="2000264" cy="2800866"/>
          </a:xfrm>
        </p:spPr>
      </p:pic>
      <p:pic>
        <p:nvPicPr>
          <p:cNvPr id="4" name="3 Imagen" descr="Boas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643050"/>
            <a:ext cx="2286016" cy="3007916"/>
          </a:xfrm>
          <a:prstGeom prst="rect">
            <a:avLst/>
          </a:prstGeom>
        </p:spPr>
      </p:pic>
      <p:sp>
        <p:nvSpPr>
          <p:cNvPr id="5" name="4 Llamada rectangular redondeada"/>
          <p:cNvSpPr/>
          <p:nvPr/>
        </p:nvSpPr>
        <p:spPr>
          <a:xfrm>
            <a:off x="3571868" y="1357298"/>
            <a:ext cx="4857784" cy="2286016"/>
          </a:xfrm>
          <a:prstGeom prst="wedgeRoundRectCallout">
            <a:avLst>
              <a:gd name="adj1" fmla="val -73828"/>
              <a:gd name="adj2" fmla="val 615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>
                <a:solidFill>
                  <a:schemeClr val="tx1"/>
                </a:solidFill>
              </a:rPr>
              <a:t>Cada cultura es única, debe ser explicada en sus propios términos. No hay una “Cultura” única, sino múltiples culturas.</a:t>
            </a:r>
            <a:endParaRPr lang="es-AR" sz="2000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642910" y="4714884"/>
            <a:ext cx="2214578" cy="157163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chemeClr val="tx1"/>
                </a:solidFill>
              </a:rPr>
              <a:t>1858 -1942</a:t>
            </a:r>
          </a:p>
          <a:p>
            <a:pPr algn="ctr"/>
            <a:r>
              <a:rPr lang="es-AR" sz="1600" dirty="0" smtClean="0">
                <a:solidFill>
                  <a:schemeClr val="tx1"/>
                </a:solidFill>
              </a:rPr>
              <a:t>nacido  en  Alemania   matemático,  geógrafo  y  físico</a:t>
            </a:r>
            <a:endParaRPr lang="es-AR" sz="1600" dirty="0">
              <a:solidFill>
                <a:schemeClr val="tx1"/>
              </a:solidFill>
            </a:endParaRPr>
          </a:p>
        </p:txBody>
      </p:sp>
      <p:pic>
        <p:nvPicPr>
          <p:cNvPr id="10" name="9 Imagen" descr="libro bo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3786190"/>
            <a:ext cx="1762125" cy="26003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rPr lang="es-AR" sz="8000" dirty="0" smtClean="0"/>
              <a:t>Reacción frente al evolucionismo en Antropología</a:t>
            </a:r>
          </a:p>
          <a:p>
            <a:r>
              <a:rPr lang="es-AR" sz="8000" dirty="0" smtClean="0"/>
              <a:t>Boas es el primer antropólogo que lleva a cabo investigaciones en el campo por medio de la </a:t>
            </a:r>
            <a:r>
              <a:rPr lang="es-AR" sz="8000" b="1" dirty="0" smtClean="0"/>
              <a:t>observación directa </a:t>
            </a:r>
            <a:r>
              <a:rPr lang="es-AR" sz="8000" dirty="0" smtClean="0"/>
              <a:t>y prolongada de otras culturas.</a:t>
            </a:r>
          </a:p>
          <a:p>
            <a:r>
              <a:rPr lang="es-AR" sz="8000" dirty="0" smtClean="0"/>
              <a:t>Para él, la diferencia fundamental entre los grupos humanos es de orden cultural y no racial. </a:t>
            </a:r>
          </a:p>
          <a:p>
            <a:r>
              <a:rPr lang="es-AR" sz="8000" dirty="0" smtClean="0"/>
              <a:t>Da cuenta de la </a:t>
            </a:r>
            <a:r>
              <a:rPr lang="es-AR" sz="8000" b="1" dirty="0" smtClean="0"/>
              <a:t>diversidad cultural </a:t>
            </a:r>
            <a:r>
              <a:rPr lang="es-AR" sz="8000" dirty="0" smtClean="0"/>
              <a:t>y de las lógicas particulares de cada una de ellas.</a:t>
            </a:r>
          </a:p>
          <a:p>
            <a:r>
              <a:rPr lang="es-AR" sz="8000" dirty="0" smtClean="0"/>
              <a:t>Estudió “las” culturas, más que “la” Cultura .</a:t>
            </a:r>
          </a:p>
          <a:p>
            <a:r>
              <a:rPr lang="es-AR" sz="8000" dirty="0" smtClean="0"/>
              <a:t>Era consciente de la complejidad de cada sistema cultural y pensaba que solo el </a:t>
            </a:r>
            <a:r>
              <a:rPr lang="es-AR" sz="8000" b="1" dirty="0" smtClean="0"/>
              <a:t>examen metódico de un sistema cultural por si mismo</a:t>
            </a:r>
            <a:r>
              <a:rPr lang="es-AR" sz="8000" dirty="0" smtClean="0"/>
              <a:t> podía lograr su complejidad. </a:t>
            </a:r>
          </a:p>
          <a:p>
            <a:r>
              <a:rPr lang="es-AR" sz="8000" dirty="0" smtClean="0"/>
              <a:t>Boas introduce el método científico al vivir con el nativo, al aprender y dominar su idioma, al transcribir sus textos.</a:t>
            </a:r>
          </a:p>
          <a:p>
            <a:endParaRPr lang="es-AR" dirty="0"/>
          </a:p>
        </p:txBody>
      </p:sp>
      <p:pic>
        <p:nvPicPr>
          <p:cNvPr id="5" name="4 Imagen" descr="boas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105" y="0"/>
            <a:ext cx="2629896" cy="1857364"/>
          </a:xfrm>
          <a:prstGeom prst="rect">
            <a:avLst/>
          </a:prstGeom>
        </p:spPr>
      </p:pic>
      <p:pic>
        <p:nvPicPr>
          <p:cNvPr id="6" name="5 Imagen" descr="Bo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1"/>
            <a:ext cx="1319216" cy="1904750"/>
          </a:xfrm>
          <a:prstGeom prst="rect">
            <a:avLst/>
          </a:prstGeom>
        </p:spPr>
      </p:pic>
      <p:pic>
        <p:nvPicPr>
          <p:cNvPr id="7" name="6 Imagen" descr="boas fo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33650" cy="18097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071942"/>
            <a:ext cx="8372476" cy="2357454"/>
          </a:xfrm>
          <a:solidFill>
            <a:srgbClr val="00B050"/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es-AR" sz="2000" dirty="0" smtClean="0"/>
              <a:t>“ ...la totalidad de las reacciones y actividades mentales y físicas que caracterizan la conducta de los individuos componentes de un grupo social, colectiva o individualmente en relación a su ambiente</a:t>
            </a:r>
            <a:br>
              <a:rPr lang="es-AR" sz="2000" dirty="0" smtClean="0"/>
            </a:br>
            <a:r>
              <a:rPr lang="es-AR" sz="2000" dirty="0" smtClean="0"/>
              <a:t>natural, a otros grupos, a miembros del mismo grupo y de cada individuo hacia si mismo, también</a:t>
            </a:r>
            <a:br>
              <a:rPr lang="es-AR" sz="2000" dirty="0" smtClean="0"/>
            </a:br>
            <a:r>
              <a:rPr lang="es-AR" sz="2000" dirty="0" smtClean="0"/>
              <a:t>incluye los productos de esas actividades y su función en la vida de los grupos."</a:t>
            </a:r>
            <a:endParaRPr lang="es-AR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21431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2928926" y="428604"/>
            <a:ext cx="507206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AR" dirty="0" smtClean="0"/>
              <a:t>Critica la poca consistencia de la teoría evolucionista de que los mismos fenómenos se deben a las mismas causas. Para Boas que hay múltiples factores que pueden influir sobre las variables sociales, económicas, ambientales…creando productos y </a:t>
            </a:r>
            <a:r>
              <a:rPr lang="es-AR" b="1" dirty="0" smtClean="0"/>
              <a:t>formas culturales únicas e irrepetibles.</a:t>
            </a:r>
          </a:p>
          <a:p>
            <a:endParaRPr lang="es-AR" dirty="0" smtClean="0"/>
          </a:p>
          <a:p>
            <a:pPr>
              <a:buFont typeface="Wingdings" pitchFamily="2" charset="2"/>
              <a:buChar char="v"/>
            </a:pPr>
            <a:r>
              <a:rPr lang="es-AR" sz="2000" b="1" dirty="0" smtClean="0"/>
              <a:t>Reconstrucción histórica cultural particular de cada sociedad</a:t>
            </a:r>
            <a:r>
              <a:rPr lang="es-AR" sz="2000" dirty="0" smtClean="0"/>
              <a:t> basados  en  el  trabajo  de  </a:t>
            </a:r>
          </a:p>
          <a:p>
            <a:r>
              <a:rPr lang="es-AR" sz="2000" dirty="0"/>
              <a:t>c</a:t>
            </a:r>
            <a:r>
              <a:rPr lang="es-AR" sz="2000" dirty="0" smtClean="0"/>
              <a:t>ampo no </a:t>
            </a:r>
            <a:r>
              <a:rPr lang="es-AR" sz="2000" dirty="0"/>
              <a:t>hay culturas superiores e inferiores</a:t>
            </a:r>
            <a:endParaRPr lang="es-AR" sz="2000" dirty="0" smtClean="0"/>
          </a:p>
          <a:p>
            <a:endParaRPr lang="es-AR" dirty="0"/>
          </a:p>
        </p:txBody>
      </p:sp>
      <p:pic>
        <p:nvPicPr>
          <p:cNvPr id="6" name="5 Imagen" descr="boas 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214554"/>
            <a:ext cx="2790089" cy="1813558"/>
          </a:xfrm>
          <a:prstGeom prst="rect">
            <a:avLst/>
          </a:prstGeom>
        </p:spPr>
      </p:pic>
      <p:pic>
        <p:nvPicPr>
          <p:cNvPr id="7" name="6 Imagen" descr="potlat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396" y="0"/>
            <a:ext cx="2224095" cy="169619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42910" y="285728"/>
          <a:ext cx="7858180" cy="6215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4809"/>
                <a:gridCol w="3893371"/>
              </a:tblGrid>
              <a:tr h="1071825">
                <a:tc>
                  <a:txBody>
                    <a:bodyPr/>
                    <a:lstStyle/>
                    <a:p>
                      <a:pPr algn="ctr"/>
                      <a:r>
                        <a:rPr lang="es-AR" sz="2800" dirty="0" smtClean="0"/>
                        <a:t>Evolucionismo cultural</a:t>
                      </a:r>
                      <a:endParaRPr lang="es-AR" sz="28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dirty="0" smtClean="0"/>
                        <a:t>Particularismo histórico</a:t>
                      </a:r>
                      <a:endParaRPr lang="es-AR" sz="28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5143281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dirty="0" smtClean="0"/>
                        <a:t> Esquema de evolución cultural unilineal y universal</a:t>
                      </a:r>
                      <a:r>
                        <a:rPr lang="es-AR" baseline="0" dirty="0" smtClean="0"/>
                        <a:t>.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endParaRPr lang="es-AR" dirty="0" smtClean="0"/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dirty="0" smtClean="0"/>
                        <a:t>Las diferentes culturas se ubican,</a:t>
                      </a:r>
                      <a:r>
                        <a:rPr lang="es-AR" baseline="0" dirty="0" smtClean="0"/>
                        <a:t> según la presencia de ciertos rasgos culturales, en diferentes </a:t>
                      </a:r>
                      <a:r>
                        <a:rPr lang="es-AR" baseline="0" dirty="0" err="1" smtClean="0"/>
                        <a:t>estadíos</a:t>
                      </a:r>
                      <a:r>
                        <a:rPr lang="es-AR" baseline="0" dirty="0" smtClean="0"/>
                        <a:t> evolutivos. 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baseline="0" dirty="0" smtClean="0"/>
                        <a:t>Escala  de  valoración   del proceso evolutivo:  la evolución cultural tiende hacia  y culmina en la cultura europea. 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endParaRPr lang="es-AR" dirty="0" smtClean="0"/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dirty="0" smtClean="0"/>
                        <a:t>Método comparativo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endParaRPr lang="es-AR" dirty="0" smtClean="0"/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dirty="0" smtClean="0"/>
                        <a:t>Generalización</a:t>
                      </a:r>
                      <a:r>
                        <a:rPr lang="es-AR" baseline="0" dirty="0" smtClean="0"/>
                        <a:t> </a:t>
                      </a:r>
                      <a:endParaRPr lang="es-AR" dirty="0"/>
                    </a:p>
                  </a:txBody>
                  <a:tcPr>
                    <a:solidFill>
                      <a:srgbClr val="FFC000">
                        <a:alpha val="5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dirty="0" smtClean="0"/>
                        <a:t>No hay un </a:t>
                      </a:r>
                      <a:r>
                        <a:rPr lang="es-AR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único esquema de desarrollo cultural, cada cultura es única.</a:t>
                      </a:r>
                      <a:r>
                        <a:rPr lang="es-AR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Culturas como totalidades específicas con lógicas internas particulares.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s-AR" sz="18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dirty="0" smtClean="0"/>
                        <a:t>Relativismo cultural:</a:t>
                      </a:r>
                      <a:r>
                        <a:rPr lang="es-AR" baseline="0" dirty="0" smtClean="0"/>
                        <a:t> </a:t>
                      </a:r>
                      <a:r>
                        <a:rPr lang="es-AR" dirty="0" smtClean="0"/>
                        <a:t>no  hay culturas  superiores  a  otras  si no  que  cada  cultura  es  valorable solo  en  sus  propios términos.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endParaRPr lang="es-AR" sz="18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Método inductivo, observación participante.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Singularidad histórica de cada cultura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endParaRPr lang="es-AR" sz="1800" b="0" i="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AR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 existe una correspondencia entre raza, lengua y cultura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738</Words>
  <Application>Microsoft Office PowerPoint</Application>
  <PresentationFormat>Presentación en pantalla (4:3)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Aharoni</vt:lpstr>
      <vt:lpstr>Arial</vt:lpstr>
      <vt:lpstr>Calibri</vt:lpstr>
      <vt:lpstr>Wingdings</vt:lpstr>
      <vt:lpstr>Tema de Office</vt:lpstr>
      <vt:lpstr>El concepto de “cultura ” en la Antropología</vt:lpstr>
      <vt:lpstr>Presentación de PowerPoint</vt:lpstr>
      <vt:lpstr>S XVIII Iluminismo</vt:lpstr>
      <vt:lpstr>Evolucionismo</vt:lpstr>
      <vt:lpstr>Presentación de PowerPoint</vt:lpstr>
      <vt:lpstr>Evolución unilineal y direccionada     </vt:lpstr>
      <vt:lpstr>Presentación de PowerPoint</vt:lpstr>
      <vt:lpstr>Legitimación de imposición de la cultura europea sobre las colonias.</vt:lpstr>
      <vt:lpstr>Particularismo histórico</vt:lpstr>
      <vt:lpstr>Presentación de PowerPoint</vt:lpstr>
      <vt:lpstr>“ ...la totalidad de las reacciones y actividades mentales y físicas que caracterizan la conducta de los individuos componentes de un grupo social, colectiva o individualmente en relación a su ambiente natural, a otros grupos, a miembros del mismo grupo y de cada individuo hacia si mismo, también incluye los productos de esas actividades y su función en la vida de los grupos."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</dc:title>
  <dc:creator>maii</dc:creator>
  <cp:lastModifiedBy>zzzuru68@gmail.com</cp:lastModifiedBy>
  <cp:revision>41</cp:revision>
  <dcterms:created xsi:type="dcterms:W3CDTF">2014-04-30T18:24:37Z</dcterms:created>
  <dcterms:modified xsi:type="dcterms:W3CDTF">2020-03-26T15:23:40Z</dcterms:modified>
</cp:coreProperties>
</file>