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66" r:id="rId3"/>
    <p:sldId id="294" r:id="rId4"/>
    <p:sldId id="293" r:id="rId5"/>
    <p:sldId id="267" r:id="rId6"/>
    <p:sldId id="280" r:id="rId7"/>
    <p:sldId id="264" r:id="rId8"/>
    <p:sldId id="291" r:id="rId9"/>
    <p:sldId id="295" r:id="rId10"/>
    <p:sldId id="289" r:id="rId11"/>
    <p:sldId id="296" r:id="rId12"/>
    <p:sldId id="297" r:id="rId13"/>
    <p:sldId id="273" r:id="rId14"/>
    <p:sldId id="274" r:id="rId15"/>
    <p:sldId id="275" r:id="rId16"/>
    <p:sldId id="276" r:id="rId17"/>
    <p:sldId id="277" r:id="rId18"/>
    <p:sldId id="278" r:id="rId19"/>
    <p:sldId id="298" r:id="rId20"/>
    <p:sldId id="279" r:id="rId21"/>
    <p:sldId id="290" r:id="rId22"/>
    <p:sldId id="292" r:id="rId23"/>
    <p:sldId id="299" r:id="rId24"/>
    <p:sldId id="300" r:id="rId25"/>
    <p:sldId id="301" r:id="rId26"/>
    <p:sldId id="302" r:id="rId27"/>
    <p:sldId id="263" r:id="rId28"/>
    <p:sldId id="281" r:id="rId29"/>
    <p:sldId id="285" r:id="rId30"/>
    <p:sldId id="303" r:id="rId31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50000"/>
      </a:spcBef>
      <a:spcAft>
        <a:spcPct val="0"/>
      </a:spcAft>
      <a:defRPr sz="1300" kern="1200">
        <a:solidFill>
          <a:srgbClr val="0033CC"/>
        </a:solidFill>
        <a:latin typeface="Bookman Old Style" pitchFamily="18" charset="0"/>
        <a:ea typeface="+mn-ea"/>
        <a:cs typeface="+mn-cs"/>
      </a:defRPr>
    </a:lvl1pPr>
    <a:lvl2pPr marL="457200" algn="l" rtl="0" fontAlgn="base">
      <a:spcBef>
        <a:spcPct val="50000"/>
      </a:spcBef>
      <a:spcAft>
        <a:spcPct val="0"/>
      </a:spcAft>
      <a:defRPr sz="1300" kern="1200">
        <a:solidFill>
          <a:srgbClr val="0033CC"/>
        </a:solidFill>
        <a:latin typeface="Bookman Old Style" pitchFamily="18" charset="0"/>
        <a:ea typeface="+mn-ea"/>
        <a:cs typeface="+mn-cs"/>
      </a:defRPr>
    </a:lvl2pPr>
    <a:lvl3pPr marL="914400" algn="l" rtl="0" fontAlgn="base">
      <a:spcBef>
        <a:spcPct val="50000"/>
      </a:spcBef>
      <a:spcAft>
        <a:spcPct val="0"/>
      </a:spcAft>
      <a:defRPr sz="1300" kern="1200">
        <a:solidFill>
          <a:srgbClr val="0033CC"/>
        </a:solidFill>
        <a:latin typeface="Bookman Old Style" pitchFamily="18" charset="0"/>
        <a:ea typeface="+mn-ea"/>
        <a:cs typeface="+mn-cs"/>
      </a:defRPr>
    </a:lvl3pPr>
    <a:lvl4pPr marL="1371600" algn="l" rtl="0" fontAlgn="base">
      <a:spcBef>
        <a:spcPct val="50000"/>
      </a:spcBef>
      <a:spcAft>
        <a:spcPct val="0"/>
      </a:spcAft>
      <a:defRPr sz="1300" kern="1200">
        <a:solidFill>
          <a:srgbClr val="0033CC"/>
        </a:solidFill>
        <a:latin typeface="Bookman Old Style" pitchFamily="18" charset="0"/>
        <a:ea typeface="+mn-ea"/>
        <a:cs typeface="+mn-cs"/>
      </a:defRPr>
    </a:lvl4pPr>
    <a:lvl5pPr marL="1828800" algn="l" rtl="0" fontAlgn="base">
      <a:spcBef>
        <a:spcPct val="50000"/>
      </a:spcBef>
      <a:spcAft>
        <a:spcPct val="0"/>
      </a:spcAft>
      <a:defRPr sz="1300" kern="1200">
        <a:solidFill>
          <a:srgbClr val="0033CC"/>
        </a:solidFill>
        <a:latin typeface="Bookman Old Style" pitchFamily="18" charset="0"/>
        <a:ea typeface="+mn-ea"/>
        <a:cs typeface="+mn-cs"/>
      </a:defRPr>
    </a:lvl5pPr>
    <a:lvl6pPr marL="2286000" algn="l" defTabSz="914400" rtl="0" eaLnBrk="1" latinLnBrk="0" hangingPunct="1">
      <a:defRPr sz="1300" kern="1200">
        <a:solidFill>
          <a:srgbClr val="0033CC"/>
        </a:solidFill>
        <a:latin typeface="Bookman Old Style" pitchFamily="18" charset="0"/>
        <a:ea typeface="+mn-ea"/>
        <a:cs typeface="+mn-cs"/>
      </a:defRPr>
    </a:lvl6pPr>
    <a:lvl7pPr marL="2743200" algn="l" defTabSz="914400" rtl="0" eaLnBrk="1" latinLnBrk="0" hangingPunct="1">
      <a:defRPr sz="1300" kern="1200">
        <a:solidFill>
          <a:srgbClr val="0033CC"/>
        </a:solidFill>
        <a:latin typeface="Bookman Old Style" pitchFamily="18" charset="0"/>
        <a:ea typeface="+mn-ea"/>
        <a:cs typeface="+mn-cs"/>
      </a:defRPr>
    </a:lvl7pPr>
    <a:lvl8pPr marL="3200400" algn="l" defTabSz="914400" rtl="0" eaLnBrk="1" latinLnBrk="0" hangingPunct="1">
      <a:defRPr sz="1300" kern="1200">
        <a:solidFill>
          <a:srgbClr val="0033CC"/>
        </a:solidFill>
        <a:latin typeface="Bookman Old Style" pitchFamily="18" charset="0"/>
        <a:ea typeface="+mn-ea"/>
        <a:cs typeface="+mn-cs"/>
      </a:defRPr>
    </a:lvl8pPr>
    <a:lvl9pPr marL="3657600" algn="l" defTabSz="914400" rtl="0" eaLnBrk="1" latinLnBrk="0" hangingPunct="1">
      <a:defRPr sz="1300" kern="1200">
        <a:solidFill>
          <a:srgbClr val="0033CC"/>
        </a:solidFill>
        <a:latin typeface="Bookman Old Style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FF0000"/>
    <a:srgbClr val="0066FF"/>
    <a:srgbClr val="33CC33"/>
    <a:srgbClr val="00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944" y="-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DE397A-1319-4FE6-AEDA-7F7A03C40227}" type="datetimeFigureOut">
              <a:rPr lang="en-US" smtClean="0"/>
              <a:pPr/>
              <a:t>04-Aug-21</a:t>
            </a:fld>
            <a:endParaRPr lang="en-U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5EC7AA-0A58-4EF4-93C5-93EBD8DB22C2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EC7AA-0A58-4EF4-93C5-93EBD8DB22C2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F97E96-4564-4B4E-9D22-AE5830D9D92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ransition>
    <p:cover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84327B-F0E5-4161-8C60-7056CF743DB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ransition>
    <p:cover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57E237-C79D-4B24-A051-174A0A6F69C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ransition>
    <p:cover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3BD1FE-B7F8-423A-A37C-46D5B64ADBA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ransition>
    <p:cover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AC78C6-BA77-44FF-9AED-9E1AA8DC012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ransition>
    <p:cover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6F3824-FAC4-4426-AC4A-93B58F57E60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ransition>
    <p:cover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D72D89-8262-44F1-83C5-E96E410F065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ransition>
    <p:cover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E8FA16-ACB6-4A12-A192-A95D6BBC23F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ransition>
    <p:cover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A80879-F6EE-45D9-817C-4148EF4392B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ransition>
    <p:cover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86A8E5-26E9-41DD-8D52-DC1D5BACECC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ransition>
    <p:cover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E9A75D-6843-41BC-AD5A-F49B5C3EF14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ransition>
    <p:cover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EF43C15D-F5FE-4A7A-9BF4-5A43159B287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cover dir="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258888" y="2925763"/>
            <a:ext cx="6400800" cy="1008062"/>
          </a:xfrm>
        </p:spPr>
        <p:txBody>
          <a:bodyPr/>
          <a:lstStyle/>
          <a:p>
            <a:pPr eaLnBrk="1" hangingPunct="1"/>
            <a:r>
              <a:rPr lang="es-AR" sz="4800" b="1" dirty="0" smtClean="0">
                <a:solidFill>
                  <a:srgbClr val="0033CC"/>
                </a:solidFill>
                <a:latin typeface="Bookman Old Style" pitchFamily="18" charset="0"/>
              </a:rPr>
              <a:t>Meiosis</a:t>
            </a:r>
            <a:endParaRPr lang="es-ES" sz="4800" b="1" dirty="0" smtClean="0">
              <a:solidFill>
                <a:srgbClr val="0033CC"/>
              </a:solidFill>
              <a:latin typeface="Bookman Old Style" pitchFamily="18" charset="0"/>
            </a:endParaRPr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214282" y="188913"/>
            <a:ext cx="87503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AR" sz="1800" b="1" dirty="0" smtClean="0"/>
              <a:t>6to. Año Biología                             </a:t>
            </a:r>
            <a:r>
              <a:rPr lang="es-AR" sz="1800" b="1" dirty="0" smtClean="0"/>
              <a:t>                  Prof</a:t>
            </a:r>
            <a:r>
              <a:rPr lang="es-AR" sz="1800" b="1" dirty="0"/>
              <a:t>. Leonardo </a:t>
            </a:r>
            <a:r>
              <a:rPr lang="es-AR" sz="1800" b="1" dirty="0" err="1" smtClean="0"/>
              <a:t>Difranza</a:t>
            </a:r>
            <a:r>
              <a:rPr lang="es-AR" sz="1800" b="1" dirty="0" smtClean="0"/>
              <a:t> </a:t>
            </a:r>
            <a:endParaRPr lang="es-ES" sz="1800" dirty="0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71463"/>
            <a:ext cx="8229600" cy="632618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" sz="2800" smtClean="0">
                <a:solidFill>
                  <a:srgbClr val="0033CC"/>
                </a:solidFill>
              </a:rPr>
              <a:t>(Del gr. μείωσις, disminución).</a:t>
            </a:r>
          </a:p>
          <a:p>
            <a:pPr eaLnBrk="1" hangingPunct="1">
              <a:lnSpc>
                <a:spcPct val="90000"/>
              </a:lnSpc>
            </a:pPr>
            <a:r>
              <a:rPr lang="es-ES" sz="2800" smtClean="0">
                <a:solidFill>
                  <a:srgbClr val="0033CC"/>
                </a:solidFill>
              </a:rPr>
              <a:t>f.</a:t>
            </a:r>
            <a:r>
              <a:rPr lang="es-ES" sz="2800" i="1" smtClean="0">
                <a:solidFill>
                  <a:srgbClr val="0033CC"/>
                </a:solidFill>
              </a:rPr>
              <a:t> Biol.</a:t>
            </a:r>
            <a:r>
              <a:rPr lang="es-ES" sz="2800" smtClean="0">
                <a:solidFill>
                  <a:srgbClr val="0033CC"/>
                </a:solidFill>
              </a:rPr>
              <a:t> Sucesión de dos divisiones celulares durante la formación de los gametos, de la que resultan cuatro células que tienen un cromoso-ma de cada pareja de la célula original.</a:t>
            </a:r>
          </a:p>
          <a:p>
            <a:pPr algn="r" eaLnBrk="1" hangingPunct="1">
              <a:lnSpc>
                <a:spcPct val="90000"/>
              </a:lnSpc>
              <a:buFontTx/>
              <a:buNone/>
            </a:pPr>
            <a:r>
              <a:rPr lang="es-ES" sz="2400" smtClean="0">
                <a:solidFill>
                  <a:srgbClr val="0033CC"/>
                </a:solidFill>
              </a:rPr>
              <a:t>Diccionario Real Academia Española</a:t>
            </a:r>
          </a:p>
          <a:p>
            <a:pPr eaLnBrk="1" hangingPunct="1">
              <a:lnSpc>
                <a:spcPct val="90000"/>
              </a:lnSpc>
            </a:pPr>
            <a:r>
              <a:rPr lang="es-ES" sz="2800" smtClean="0">
                <a:solidFill>
                  <a:srgbClr val="0033CC"/>
                </a:solidFill>
              </a:rPr>
              <a:t> </a:t>
            </a:r>
            <a:r>
              <a:rPr lang="en-US" sz="2800" smtClean="0">
                <a:solidFill>
                  <a:srgbClr val="0033CC"/>
                </a:solidFill>
              </a:rPr>
              <a:t>Division of a germ cell involving two fissions of the nucleus and giving rise to four gametes, or sex cells, each possessing half the number of chromosomes of the original cell.</a:t>
            </a:r>
            <a:endParaRPr lang="es-ES" sz="2800" smtClean="0">
              <a:solidFill>
                <a:srgbClr val="0033CC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s-ES" sz="2800" smtClean="0">
                <a:solidFill>
                  <a:srgbClr val="0033CC"/>
                </a:solidFill>
              </a:rPr>
              <a:t>	(División de una célula germinal que involucra dos fisiones del núcleo y da origen a 4 gametas o células sexuales, cada una conteniendo la mitad de cromosomas de la célula original)</a:t>
            </a:r>
          </a:p>
          <a:p>
            <a:pPr algn="r" eaLnBrk="1" hangingPunct="1">
              <a:lnSpc>
                <a:spcPct val="90000"/>
              </a:lnSpc>
              <a:buFontTx/>
              <a:buNone/>
            </a:pPr>
            <a:r>
              <a:rPr lang="es-ES" sz="2400" smtClean="0">
                <a:solidFill>
                  <a:srgbClr val="0033CC"/>
                </a:solidFill>
              </a:rPr>
              <a:t>Enciclopedia Británica</a:t>
            </a: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leo\Documents\02_3°AÑO\MITOSIS Y MEIOSIS\ciclo celular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3184" y="785794"/>
            <a:ext cx="7057633" cy="5286412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leo\Documents\02_3°AÑO\MITOSIS Y MEIOSIS\Haploide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2976" y="48928"/>
            <a:ext cx="6858048" cy="6780896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33375"/>
            <a:ext cx="8229600" cy="6191250"/>
          </a:xfrm>
        </p:spPr>
        <p:txBody>
          <a:bodyPr/>
          <a:lstStyle/>
          <a:p>
            <a:pPr eaLnBrk="1" hangingPunct="1"/>
            <a:r>
              <a:rPr lang="en-US" b="1" dirty="0" err="1" smtClean="0">
                <a:solidFill>
                  <a:srgbClr val="0033CC"/>
                </a:solidFill>
              </a:rPr>
              <a:t>Procesos</a:t>
            </a:r>
            <a:r>
              <a:rPr lang="en-US" b="1" dirty="0" smtClean="0">
                <a:solidFill>
                  <a:srgbClr val="0033CC"/>
                </a:solidFill>
              </a:rPr>
              <a:t> </a:t>
            </a:r>
            <a:r>
              <a:rPr lang="en-US" b="1" dirty="0" err="1" smtClean="0">
                <a:solidFill>
                  <a:srgbClr val="0033CC"/>
                </a:solidFill>
              </a:rPr>
              <a:t>principales</a:t>
            </a:r>
            <a:r>
              <a:rPr lang="en-US" b="1" dirty="0" smtClean="0">
                <a:solidFill>
                  <a:srgbClr val="0033CC"/>
                </a:solidFill>
              </a:rPr>
              <a:t>:</a:t>
            </a:r>
          </a:p>
          <a:p>
            <a:pPr eaLnBrk="1" hangingPunct="1"/>
            <a:r>
              <a:rPr lang="en-US" b="1" dirty="0" err="1" smtClean="0">
                <a:solidFill>
                  <a:srgbClr val="0033CC"/>
                </a:solidFill>
              </a:rPr>
              <a:t>Apareamiento</a:t>
            </a:r>
            <a:endParaRPr lang="en-US" b="1" dirty="0" smtClean="0">
              <a:solidFill>
                <a:srgbClr val="0033CC"/>
              </a:solidFill>
            </a:endParaRPr>
          </a:p>
          <a:p>
            <a:pPr eaLnBrk="1" hangingPunct="1"/>
            <a:r>
              <a:rPr lang="en-US" b="1" dirty="0" err="1" smtClean="0">
                <a:solidFill>
                  <a:srgbClr val="0033CC"/>
                </a:solidFill>
              </a:rPr>
              <a:t>Sinapsis</a:t>
            </a:r>
            <a:r>
              <a:rPr lang="en-US" b="1" dirty="0" smtClean="0">
                <a:solidFill>
                  <a:srgbClr val="0033CC"/>
                </a:solidFill>
              </a:rPr>
              <a:t> (</a:t>
            </a:r>
            <a:r>
              <a:rPr lang="en-US" b="1" dirty="0" err="1" smtClean="0">
                <a:solidFill>
                  <a:srgbClr val="0033CC"/>
                </a:solidFill>
              </a:rPr>
              <a:t>formación</a:t>
            </a:r>
            <a:r>
              <a:rPr lang="en-US" b="1" dirty="0" smtClean="0">
                <a:solidFill>
                  <a:srgbClr val="0033CC"/>
                </a:solidFill>
              </a:rPr>
              <a:t> del </a:t>
            </a:r>
            <a:r>
              <a:rPr lang="en-US" b="1" dirty="0" err="1" smtClean="0">
                <a:solidFill>
                  <a:srgbClr val="0033CC"/>
                </a:solidFill>
              </a:rPr>
              <a:t>complejo</a:t>
            </a:r>
            <a:r>
              <a:rPr lang="en-US" b="1" dirty="0" smtClean="0">
                <a:solidFill>
                  <a:srgbClr val="0033CC"/>
                </a:solidFill>
              </a:rPr>
              <a:t> </a:t>
            </a:r>
            <a:r>
              <a:rPr lang="en-US" b="1" dirty="0" err="1" smtClean="0">
                <a:solidFill>
                  <a:srgbClr val="0033CC"/>
                </a:solidFill>
              </a:rPr>
              <a:t>sinaptonémico</a:t>
            </a:r>
            <a:r>
              <a:rPr lang="en-US" b="1" dirty="0" smtClean="0">
                <a:solidFill>
                  <a:srgbClr val="0033CC"/>
                </a:solidFill>
              </a:rPr>
              <a:t>)</a:t>
            </a:r>
          </a:p>
          <a:p>
            <a:pPr eaLnBrk="1" hangingPunct="1"/>
            <a:r>
              <a:rPr lang="en-US" b="1" dirty="0" err="1" smtClean="0">
                <a:solidFill>
                  <a:srgbClr val="0033CC"/>
                </a:solidFill>
              </a:rPr>
              <a:t>Recombinación</a:t>
            </a:r>
            <a:endParaRPr lang="en-US" b="1" dirty="0" smtClean="0">
              <a:solidFill>
                <a:srgbClr val="0033CC"/>
              </a:solidFill>
            </a:endParaRPr>
          </a:p>
          <a:p>
            <a:pPr eaLnBrk="1" hangingPunct="1"/>
            <a:r>
              <a:rPr lang="en-US" b="1" dirty="0" err="1" smtClean="0">
                <a:solidFill>
                  <a:srgbClr val="0033CC"/>
                </a:solidFill>
              </a:rPr>
              <a:t>Disyunción</a:t>
            </a:r>
            <a:r>
              <a:rPr lang="en-US" b="1" dirty="0" smtClean="0">
                <a:solidFill>
                  <a:srgbClr val="0033CC"/>
                </a:solidFill>
              </a:rPr>
              <a:t> o </a:t>
            </a:r>
            <a:r>
              <a:rPr lang="en-US" b="1" dirty="0" err="1" smtClean="0">
                <a:solidFill>
                  <a:srgbClr val="0033CC"/>
                </a:solidFill>
              </a:rPr>
              <a:t>segregación</a:t>
            </a:r>
            <a:endParaRPr lang="es-ES" b="1" dirty="0" smtClean="0">
              <a:solidFill>
                <a:srgbClr val="0033CC"/>
              </a:solidFill>
            </a:endParaRPr>
          </a:p>
          <a:p>
            <a:pPr eaLnBrk="1" hangingPunct="1">
              <a:buFontTx/>
              <a:buNone/>
            </a:pPr>
            <a:r>
              <a:rPr lang="es-ES" b="1" dirty="0" smtClean="0">
                <a:solidFill>
                  <a:srgbClr val="0033CC"/>
                </a:solidFill>
              </a:rPr>
              <a:t/>
            </a:r>
            <a:br>
              <a:rPr lang="es-ES" b="1" dirty="0" smtClean="0">
                <a:solidFill>
                  <a:srgbClr val="0033CC"/>
                </a:solidFill>
              </a:rPr>
            </a:br>
            <a:endParaRPr lang="es-ES" b="1" dirty="0" smtClean="0">
              <a:solidFill>
                <a:srgbClr val="0033CC"/>
              </a:solidFill>
            </a:endParaRPr>
          </a:p>
          <a:p>
            <a:pPr eaLnBrk="1" hangingPunct="1">
              <a:buFontTx/>
              <a:buNone/>
            </a:pPr>
            <a:r>
              <a:rPr lang="es-ES" b="1" dirty="0" smtClean="0">
                <a:solidFill>
                  <a:srgbClr val="0033CC"/>
                </a:solidFill>
              </a:rPr>
              <a:t>	</a:t>
            </a:r>
            <a:r>
              <a:rPr lang="en-US" b="1" dirty="0" smtClean="0">
                <a:solidFill>
                  <a:srgbClr val="0033CC"/>
                </a:solidFill>
              </a:rPr>
              <a:t>Meiosis I   </a:t>
            </a:r>
            <a:endParaRPr lang="es-ES" b="1" dirty="0" smtClean="0">
              <a:solidFill>
                <a:srgbClr val="0033CC"/>
              </a:solidFill>
            </a:endParaRPr>
          </a:p>
          <a:p>
            <a:pPr eaLnBrk="1" hangingPunct="1">
              <a:buFontTx/>
              <a:buNone/>
            </a:pPr>
            <a:r>
              <a:rPr lang="en-US" b="1" dirty="0" smtClean="0">
                <a:solidFill>
                  <a:srgbClr val="0033CC"/>
                </a:solidFill>
              </a:rPr>
              <a:t>   Meiosis II</a:t>
            </a:r>
            <a:endParaRPr lang="es-ES" b="1" dirty="0" smtClean="0">
              <a:solidFill>
                <a:srgbClr val="0033CC"/>
              </a:solidFill>
            </a:endParaRP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1600" y="984250"/>
            <a:ext cx="4113213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5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327525" y="1214438"/>
            <a:ext cx="4724400" cy="4367212"/>
          </a:xfrm>
          <a:noFill/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857232"/>
            <a:ext cx="8229600" cy="5286412"/>
          </a:xfrm>
        </p:spPr>
        <p:txBody>
          <a:bodyPr/>
          <a:lstStyle/>
          <a:p>
            <a:pPr eaLnBrk="1" hangingPunct="1"/>
            <a:r>
              <a:rPr lang="es-AR" b="1" dirty="0" smtClean="0">
                <a:solidFill>
                  <a:srgbClr val="0033CC"/>
                </a:solidFill>
                <a:latin typeface="Bookman Old Style" pitchFamily="18" charset="0"/>
              </a:rPr>
              <a:t>Fases de la división </a:t>
            </a:r>
            <a:r>
              <a:rPr lang="es-AR" b="1" dirty="0" err="1" smtClean="0">
                <a:solidFill>
                  <a:srgbClr val="0033CC"/>
                </a:solidFill>
                <a:latin typeface="Bookman Old Style" pitchFamily="18" charset="0"/>
              </a:rPr>
              <a:t>meiótica</a:t>
            </a:r>
            <a:endParaRPr lang="es-AR" b="1" dirty="0" smtClean="0">
              <a:solidFill>
                <a:srgbClr val="0033CC"/>
              </a:solidFill>
              <a:latin typeface="Bookman Old Style" pitchFamily="18" charset="0"/>
            </a:endParaRPr>
          </a:p>
          <a:p>
            <a:pPr eaLnBrk="1" hangingPunct="1">
              <a:buFontTx/>
              <a:buNone/>
            </a:pPr>
            <a:endParaRPr lang="es-AR" sz="1400" b="1" dirty="0" smtClean="0">
              <a:solidFill>
                <a:srgbClr val="0033CC"/>
              </a:solidFill>
              <a:latin typeface="Bookman Old Style" pitchFamily="18" charset="0"/>
            </a:endParaRPr>
          </a:p>
          <a:p>
            <a:pPr eaLnBrk="1" hangingPunct="1">
              <a:buFontTx/>
              <a:buChar char="-"/>
            </a:pPr>
            <a:r>
              <a:rPr lang="es-AR" b="1" dirty="0" smtClean="0">
                <a:solidFill>
                  <a:srgbClr val="0033CC"/>
                </a:solidFill>
                <a:latin typeface="Bookman Old Style" pitchFamily="18" charset="0"/>
              </a:rPr>
              <a:t>Meiosis I [profase I; metafase I; anafase I; telofase I]</a:t>
            </a:r>
          </a:p>
          <a:p>
            <a:pPr eaLnBrk="1" hangingPunct="1">
              <a:buFontTx/>
              <a:buChar char="-"/>
            </a:pPr>
            <a:endParaRPr lang="es-AR" b="1" dirty="0" smtClean="0">
              <a:solidFill>
                <a:srgbClr val="0033CC"/>
              </a:solidFill>
              <a:latin typeface="Bookman Old Style" pitchFamily="18" charset="0"/>
            </a:endParaRPr>
          </a:p>
          <a:p>
            <a:pPr eaLnBrk="1" hangingPunct="1">
              <a:buFontTx/>
              <a:buChar char="-"/>
            </a:pPr>
            <a:r>
              <a:rPr lang="es-AR" b="1" dirty="0" smtClean="0">
                <a:solidFill>
                  <a:srgbClr val="0033CC"/>
                </a:solidFill>
                <a:latin typeface="Bookman Old Style" pitchFamily="18" charset="0"/>
              </a:rPr>
              <a:t>Meiosis II [profase II (difícil de observar) metafase II, anafase II y telofase II]</a:t>
            </a:r>
          </a:p>
          <a:p>
            <a:pPr eaLnBrk="1" hangingPunct="1">
              <a:buFontTx/>
              <a:buNone/>
            </a:pPr>
            <a:endParaRPr lang="es-AR" sz="1400" b="1" dirty="0" smtClean="0">
              <a:solidFill>
                <a:srgbClr val="0033CC"/>
              </a:solidFill>
              <a:latin typeface="Bookman Old Style" pitchFamily="18" charset="0"/>
            </a:endParaRPr>
          </a:p>
          <a:p>
            <a:pPr eaLnBrk="1" hangingPunct="1">
              <a:buFontTx/>
              <a:buNone/>
            </a:pPr>
            <a:endParaRPr lang="es-ES" b="1" dirty="0" smtClean="0">
              <a:solidFill>
                <a:srgbClr val="0033CC"/>
              </a:solidFill>
              <a:latin typeface="Bookman Old Style" pitchFamily="18" charset="0"/>
            </a:endParaRPr>
          </a:p>
        </p:txBody>
      </p:sp>
      <p:sp>
        <p:nvSpPr>
          <p:cNvPr id="10243" name="Rectangle 4"/>
          <p:cNvSpPr>
            <a:spLocks noChangeArrowheads="1"/>
          </p:cNvSpPr>
          <p:nvPr/>
        </p:nvSpPr>
        <p:spPr bwMode="auto">
          <a:xfrm>
            <a:off x="468313" y="0"/>
            <a:ext cx="8675687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spcBef>
                <a:spcPct val="0"/>
              </a:spcBef>
            </a:pPr>
            <a:endParaRPr lang="es-AR" sz="1800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62" name="Picture 2" descr="C:\Users\leo\Documents\00_JVG-BMyC\1_MATERIALES\Mitosis y meiosis\meiosis fases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9138"/>
            <a:ext cx="8429684" cy="6799725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leo\Documents\02_3°AÑO\MITOSIS Y MEIOSIS\Figura-2-profase-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769720"/>
            <a:ext cx="6786610" cy="5802552"/>
          </a:xfrm>
          <a:prstGeom prst="rect">
            <a:avLst/>
          </a:prstGeom>
          <a:noFill/>
        </p:spPr>
      </p:pic>
      <p:sp>
        <p:nvSpPr>
          <p:cNvPr id="3" name="2 Rectángulo"/>
          <p:cNvSpPr/>
          <p:nvPr/>
        </p:nvSpPr>
        <p:spPr>
          <a:xfrm>
            <a:off x="214282" y="214290"/>
            <a:ext cx="16622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32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Profase I</a:t>
            </a:r>
            <a:endParaRPr lang="en-US" sz="32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>
    <p:cover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C:\Users\leo\Documents\00_JVG-BMyC\1_MATERIALES\Mitosis y meiosis\crossing ove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516" y="91440"/>
            <a:ext cx="9100374" cy="6552270"/>
          </a:xfrm>
          <a:prstGeom prst="rect">
            <a:avLst/>
          </a:prstGeom>
          <a:noFill/>
        </p:spPr>
      </p:pic>
      <p:sp>
        <p:nvSpPr>
          <p:cNvPr id="3" name="2 CuadroTexto"/>
          <p:cNvSpPr txBox="1"/>
          <p:nvPr/>
        </p:nvSpPr>
        <p:spPr>
          <a:xfrm>
            <a:off x="142844" y="26235"/>
            <a:ext cx="88583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400" dirty="0" smtClean="0"/>
              <a:t>En Profase I ocurre el entrecruzamiento o </a:t>
            </a:r>
            <a:r>
              <a:rPr lang="es-AR" sz="2400" dirty="0" err="1" smtClean="0"/>
              <a:t>crossing-over</a:t>
            </a:r>
            <a:r>
              <a:rPr lang="es-AR" sz="2400" dirty="0" smtClean="0"/>
              <a:t> que consiste en el intercambio de material genético entre pares de cromosomas homólogos.</a:t>
            </a:r>
            <a:endParaRPr lang="en-US" sz="2400" dirty="0"/>
          </a:p>
        </p:txBody>
      </p:sp>
    </p:spTree>
  </p:cSld>
  <p:clrMapOvr>
    <a:masterClrMapping/>
  </p:clrMapOvr>
  <p:transition>
    <p:cover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214290"/>
            <a:ext cx="8229600" cy="5219723"/>
          </a:xfrm>
        </p:spPr>
        <p:txBody>
          <a:bodyPr/>
          <a:lstStyle/>
          <a:p>
            <a:pPr eaLnBrk="1" hangingPunct="1">
              <a:buNone/>
            </a:pPr>
            <a:r>
              <a:rPr lang="en-US" dirty="0" smtClean="0">
                <a:latin typeface="Calibri" pitchFamily="34" charset="0"/>
                <a:cs typeface="Calibri" pitchFamily="34" charset="0"/>
              </a:rPr>
              <a:t>METAFASE I</a:t>
            </a:r>
            <a:endParaRPr lang="es-ES" dirty="0" smtClean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6" name="Picture 2" descr="C:\Users\leo\Documents\02_3°AÑO\Mitosis\descarga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946958"/>
            <a:ext cx="6929486" cy="5599025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214290"/>
            <a:ext cx="8229600" cy="5219723"/>
          </a:xfrm>
        </p:spPr>
        <p:txBody>
          <a:bodyPr/>
          <a:lstStyle/>
          <a:p>
            <a:pPr eaLnBrk="1" hangingPunct="1">
              <a:buNone/>
            </a:pPr>
            <a:r>
              <a:rPr lang="en-US" dirty="0" smtClean="0">
                <a:latin typeface="Calibri" pitchFamily="34" charset="0"/>
                <a:cs typeface="Calibri" pitchFamily="34" charset="0"/>
              </a:rPr>
              <a:t>METAFASE I</a:t>
            </a:r>
            <a:endParaRPr lang="es-ES" dirty="0" smtClean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050" name="Picture 2" descr="C:\Users\leo\Documents\02_3°AÑO\Mitosis\difference-between-metaphase-1-and-2_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871302"/>
            <a:ext cx="5572164" cy="5867757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4290"/>
            <a:ext cx="8229600" cy="6429420"/>
          </a:xfrm>
        </p:spPr>
        <p:txBody>
          <a:bodyPr/>
          <a:lstStyle/>
          <a:p>
            <a:pPr eaLnBrk="1" hangingPunct="1"/>
            <a:r>
              <a:rPr lang="en-US" smtClean="0"/>
              <a:t>METAFASE I</a:t>
            </a:r>
            <a:endParaRPr lang="es-ES" smtClean="0"/>
          </a:p>
        </p:txBody>
      </p:sp>
      <p:pic>
        <p:nvPicPr>
          <p:cNvPr id="17411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3663" y="1622431"/>
            <a:ext cx="3021015" cy="3021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6116" y="3779846"/>
            <a:ext cx="2714644" cy="264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6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2198" y="1643050"/>
            <a:ext cx="2928958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214290"/>
            <a:ext cx="8229600" cy="5219723"/>
          </a:xfrm>
        </p:spPr>
        <p:txBody>
          <a:bodyPr/>
          <a:lstStyle/>
          <a:p>
            <a:pPr eaLnBrk="1" hangingPunct="1"/>
            <a:r>
              <a:rPr lang="en-US" dirty="0" smtClean="0"/>
              <a:t>ANAFASE I</a:t>
            </a:r>
            <a:endParaRPr lang="es-ES" dirty="0" smtClean="0"/>
          </a:p>
        </p:txBody>
      </p:sp>
      <p:pic>
        <p:nvPicPr>
          <p:cNvPr id="1843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088994"/>
            <a:ext cx="2911510" cy="2911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40" y="1071546"/>
            <a:ext cx="2714644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00760" y="1103298"/>
            <a:ext cx="2950652" cy="290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62162" y="4214819"/>
            <a:ext cx="2624284" cy="2481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4290"/>
            <a:ext cx="8229600" cy="5911873"/>
          </a:xfrm>
        </p:spPr>
        <p:txBody>
          <a:bodyPr/>
          <a:lstStyle/>
          <a:p>
            <a:pPr eaLnBrk="1" hangingPunct="1"/>
            <a:r>
              <a:rPr lang="es-ES" smtClean="0"/>
              <a:t>TELOFASE I</a:t>
            </a:r>
          </a:p>
        </p:txBody>
      </p:sp>
      <p:pic>
        <p:nvPicPr>
          <p:cNvPr id="19459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0681" y="1428736"/>
            <a:ext cx="2887315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40" y="3778260"/>
            <a:ext cx="2857520" cy="2722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2199" y="1434665"/>
            <a:ext cx="2908088" cy="2994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4290"/>
            <a:ext cx="8229600" cy="5911873"/>
          </a:xfrm>
        </p:spPr>
        <p:txBody>
          <a:bodyPr/>
          <a:lstStyle/>
          <a:p>
            <a:pPr algn="just" eaLnBrk="1" hangingPunct="1"/>
            <a:r>
              <a:rPr lang="es-ES" smtClean="0"/>
              <a:t>PROFASE II</a:t>
            </a:r>
          </a:p>
        </p:txBody>
      </p:sp>
      <p:pic>
        <p:nvPicPr>
          <p:cNvPr id="2048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500174"/>
            <a:ext cx="3025806" cy="3025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14678" y="3708408"/>
            <a:ext cx="2714643" cy="2792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11862" y="1477771"/>
            <a:ext cx="2989293" cy="3140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4290"/>
            <a:ext cx="8229600" cy="6357982"/>
          </a:xfrm>
        </p:spPr>
        <p:txBody>
          <a:bodyPr/>
          <a:lstStyle/>
          <a:p>
            <a:pPr eaLnBrk="1" hangingPunct="1"/>
            <a:r>
              <a:rPr lang="es-ES" dirty="0" smtClean="0"/>
              <a:t>METAFASE II</a:t>
            </a:r>
          </a:p>
          <a:p>
            <a:pPr eaLnBrk="1" hangingPunct="1"/>
            <a:endParaRPr lang="es-ES" dirty="0" smtClean="0"/>
          </a:p>
        </p:txBody>
      </p:sp>
      <p:pic>
        <p:nvPicPr>
          <p:cNvPr id="21507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527704"/>
            <a:ext cx="3000396" cy="3044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14678" y="3708408"/>
            <a:ext cx="2857520" cy="2792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56324" y="1487388"/>
            <a:ext cx="2844831" cy="3102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7158" y="285728"/>
            <a:ext cx="8229600" cy="6429420"/>
          </a:xfrm>
        </p:spPr>
        <p:txBody>
          <a:bodyPr/>
          <a:lstStyle/>
          <a:p>
            <a:pPr eaLnBrk="1" hangingPunct="1"/>
            <a:r>
              <a:rPr lang="es-ES" dirty="0" smtClean="0"/>
              <a:t>ANAFASE II</a:t>
            </a:r>
          </a:p>
        </p:txBody>
      </p:sp>
      <p:pic>
        <p:nvPicPr>
          <p:cNvPr id="22531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035031"/>
            <a:ext cx="2925793" cy="2968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6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40" y="1071546"/>
            <a:ext cx="2857520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83301" y="988563"/>
            <a:ext cx="2917855" cy="3096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51274" y="4150929"/>
            <a:ext cx="1577981" cy="2564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leo\Documents\02_3°AÑO\MITOSIS Y MEIOSIS\Difference-Between-Metaphase-1-and-2-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0250"/>
            <a:ext cx="8501122" cy="6825225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85728"/>
            <a:ext cx="8229600" cy="5840435"/>
          </a:xfrm>
        </p:spPr>
        <p:txBody>
          <a:bodyPr/>
          <a:lstStyle/>
          <a:p>
            <a:pPr eaLnBrk="1" hangingPunct="1"/>
            <a:r>
              <a:rPr lang="es-ES" dirty="0" smtClean="0"/>
              <a:t>TELOFASE II </a:t>
            </a:r>
          </a:p>
        </p:txBody>
      </p:sp>
      <p:pic>
        <p:nvPicPr>
          <p:cNvPr id="2355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06" y="1357298"/>
            <a:ext cx="2973402" cy="2973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40" y="3495676"/>
            <a:ext cx="2857520" cy="30480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53152" y="1348608"/>
            <a:ext cx="2848004" cy="3053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C:\Users\leo\Documents\00_JVG-BMyC\1_MATERIALES\Mitosis y meiosis\unname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2875"/>
            <a:ext cx="9144000" cy="6572250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d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1986" name="Picture 2" descr="C:\Users\leo\Documents\00_JVG-BMyC\1_MATERIALES\Mitosis y meiosis\descarga.jf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2502" y="214290"/>
            <a:ext cx="8921300" cy="6100595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d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643182"/>
            <a:ext cx="8229600" cy="785818"/>
          </a:xfrm>
        </p:spPr>
        <p:txBody>
          <a:bodyPr/>
          <a:lstStyle/>
          <a:p>
            <a:pPr algn="ctr" eaLnBrk="1" hangingPunct="1">
              <a:buNone/>
            </a:pPr>
            <a:r>
              <a:rPr lang="es-ES" b="1" dirty="0" smtClean="0"/>
              <a:t>OOGÉNESIS Y ESPERMATOGÉNESIS</a:t>
            </a: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leo\Documents\02_3°AÑO\MITOSIS Y MEIOSIS\slide_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121" y="357166"/>
            <a:ext cx="8931758" cy="6143668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d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Users\leo\Documents\00_JVG-BMyC\1_Material-imagenes\Mitosis y meiosis\meiosis0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50" y="19050"/>
            <a:ext cx="4000500" cy="682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leo\Documents\02_3°AÑO\Mitosis\diploid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26340"/>
            <a:ext cx="5786478" cy="6831660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8413"/>
            <a:ext cx="8229600" cy="2520950"/>
          </a:xfrm>
        </p:spPr>
        <p:txBody>
          <a:bodyPr/>
          <a:lstStyle/>
          <a:p>
            <a:pPr algn="ctr" eaLnBrk="1" hangingPunct="1">
              <a:buFontTx/>
              <a:buNone/>
            </a:pPr>
            <a:endParaRPr lang="es-AR" smtClean="0">
              <a:solidFill>
                <a:srgbClr val="0033CC"/>
              </a:solidFill>
              <a:latin typeface="Bookman Old Style" pitchFamily="18" charset="0"/>
            </a:endParaRPr>
          </a:p>
          <a:p>
            <a:pPr algn="ctr" eaLnBrk="1" hangingPunct="1">
              <a:buFontTx/>
              <a:buNone/>
            </a:pPr>
            <a:endParaRPr lang="es-AR" smtClean="0">
              <a:solidFill>
                <a:srgbClr val="0033CC"/>
              </a:solidFill>
              <a:latin typeface="Bookman Old Style" pitchFamily="18" charset="0"/>
            </a:endParaRPr>
          </a:p>
          <a:p>
            <a:pPr algn="ctr" eaLnBrk="1" hangingPunct="1">
              <a:buFontTx/>
              <a:buNone/>
            </a:pPr>
            <a:endParaRPr lang="es-AR" smtClean="0">
              <a:solidFill>
                <a:srgbClr val="0033CC"/>
              </a:solidFill>
              <a:latin typeface="Bookman Old Style" pitchFamily="18" charset="0"/>
            </a:endParaRPr>
          </a:p>
        </p:txBody>
      </p:sp>
      <p:pic>
        <p:nvPicPr>
          <p:cNvPr id="27652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0866"/>
            <a:ext cx="9144000" cy="6765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Users\leo\Downloads\c95543f031267c354dd02d1cdc0ec20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0488"/>
            <a:ext cx="9144000" cy="667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Users\leo\Documents\00_JVG-BMyC\1_Material-imagenes\Mitosis y meiosis\Karyotype Klinefelter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175" y="0"/>
            <a:ext cx="9147175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leo\Documents\02_6°AÑO\2020\Aula virtual\SS217608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254000"/>
            <a:ext cx="6629400" cy="6422234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d"/>
  </p:transition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s-ES" sz="1300" b="0" i="0" u="none" strike="noStrike" cap="none" normalizeH="0" baseline="0" smtClean="0">
            <a:ln>
              <a:noFill/>
            </a:ln>
            <a:solidFill>
              <a:srgbClr val="0033CC"/>
            </a:solidFill>
            <a:effectLst/>
            <a:latin typeface="Bookman Old Style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s-ES" sz="1300" b="0" i="0" u="none" strike="noStrike" cap="none" normalizeH="0" baseline="0" smtClean="0">
            <a:ln>
              <a:noFill/>
            </a:ln>
            <a:solidFill>
              <a:srgbClr val="0033CC"/>
            </a:solidFill>
            <a:effectLst/>
            <a:latin typeface="Bookman Old Style" pitchFamily="18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5390</TotalTime>
  <Words>190</Words>
  <Application>Microsoft Office PowerPoint</Application>
  <PresentationFormat>Presentación en pantalla (4:3)</PresentationFormat>
  <Paragraphs>35</Paragraphs>
  <Slides>30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1" baseType="lpstr">
      <vt:lpstr>Diseño predeterminado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</vt:vector>
  </TitlesOfParts>
  <Company>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Departamento de Ecología, Genética y Evolución</dc:title>
  <dc:creator>.</dc:creator>
  <cp:lastModifiedBy>leo</cp:lastModifiedBy>
  <cp:revision>119</cp:revision>
  <dcterms:created xsi:type="dcterms:W3CDTF">2011-02-22T18:50:38Z</dcterms:created>
  <dcterms:modified xsi:type="dcterms:W3CDTF">2021-08-05T01:44:28Z</dcterms:modified>
</cp:coreProperties>
</file>