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9" r:id="rId11"/>
    <p:sldId id="271" r:id="rId12"/>
    <p:sldId id="272" r:id="rId13"/>
    <p:sldId id="273" r:id="rId14"/>
    <p:sldId id="274" r:id="rId15"/>
  </p:sldIdLst>
  <p:sldSz cx="9144000" cy="5143500" type="screen16x9"/>
  <p:notesSz cx="6858000" cy="9144000"/>
  <p:embeddedFontLst>
    <p:embeddedFont>
      <p:font typeface="Old Standard TT" panose="020B0604020202020204" charset="0"/>
      <p:regular r:id="rId17"/>
      <p:bold r:id="rId18"/>
      <p:italic r:id="rId19"/>
    </p:embeddedFont>
    <p:embeddedFont>
      <p:font typeface="Lobster" panose="020B0604020202020204" charset="0"/>
      <p:regular r:id="rId20"/>
    </p:embeddedFont>
    <p:embeddedFont>
      <p:font typeface="Amatic SC" panose="020B0604020202020204" charset="-79"/>
      <p:regular r:id="rId21"/>
      <p:bold r:id="rId22"/>
    </p:embeddedFont>
    <p:embeddedFont>
      <p:font typeface="Pacifico" panose="020B0604020202020204" charset="0"/>
      <p:regular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34AF815-1B5B-48D4-BA3B-A155A3F9CA64}">
  <a:tblStyle styleId="{934AF815-1B5B-48D4-BA3B-A155A3F9CA6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75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615595126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615595126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616731811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616731811f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615a53932b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615a53932b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615595126f_0_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615595126f_0_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615595126f_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615595126f_0_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615a53932b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615a53932b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615a53932b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615a53932b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15595126f_0_2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15595126f_0_2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616c05c57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616c05c57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615a53932b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615a53932b_1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615a53932b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615a53932b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616731811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616731811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615a53932b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615a53932b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100"/>
            <a:ext cx="9144000" cy="17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3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71675"/>
            <a:ext cx="39999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71675"/>
            <a:ext cx="39999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6864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382350"/>
            <a:ext cx="4045200" cy="133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039650"/>
            <a:ext cx="8520600" cy="21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perback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El discurso de ficción</a:t>
            </a:r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Taller de Comunicación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311700" y="5557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¿Qué es la fotonovela? </a:t>
            </a:r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311700" y="795575"/>
            <a:ext cx="8520600" cy="85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2400"/>
              <a:t>Es una forma de narrar historias a través de fotografías y textos.  </a:t>
            </a:r>
            <a:endParaRPr sz="2400"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8550" y="1914875"/>
            <a:ext cx="2002500" cy="297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4168" y="1910838"/>
            <a:ext cx="2250290" cy="297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58621" y="1910850"/>
            <a:ext cx="2279158" cy="2973549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/>
          <p:nvPr/>
        </p:nvSpPr>
        <p:spPr>
          <a:xfrm>
            <a:off x="852000" y="1778575"/>
            <a:ext cx="2175600" cy="31059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/>
          <p:cNvSpPr/>
          <p:nvPr/>
        </p:nvSpPr>
        <p:spPr>
          <a:xfrm>
            <a:off x="3182675" y="1778575"/>
            <a:ext cx="2279100" cy="31059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5"/>
          <p:cNvSpPr/>
          <p:nvPr/>
        </p:nvSpPr>
        <p:spPr>
          <a:xfrm>
            <a:off x="5571025" y="1778575"/>
            <a:ext cx="2389800" cy="31059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Google Shape;83;p16"/>
          <p:cNvGraphicFramePr/>
          <p:nvPr/>
        </p:nvGraphicFramePr>
        <p:xfrm>
          <a:off x="952500" y="987475"/>
          <a:ext cx="7239000" cy="3474570"/>
        </p:xfrm>
        <a:graphic>
          <a:graphicData uri="http://schemas.openxmlformats.org/drawingml/2006/table">
            <a:tbl>
              <a:tblPr>
                <a:noFill/>
                <a:tableStyleId>{934AF815-1B5B-48D4-BA3B-A155A3F9CA64}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4800" i="1">
                          <a:latin typeface="Lobster"/>
                          <a:ea typeface="Lobster"/>
                          <a:cs typeface="Lobster"/>
                          <a:sym typeface="Lobster"/>
                        </a:rPr>
                        <a:t>Fotonovela</a:t>
                      </a:r>
                      <a:endParaRPr sz="4800" i="1">
                        <a:latin typeface="Lobster"/>
                        <a:ea typeface="Lobster"/>
                        <a:cs typeface="Lobster"/>
                        <a:sym typeface="Lobster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4800" i="1">
                          <a:latin typeface="Pacifico"/>
                          <a:ea typeface="Pacifico"/>
                          <a:cs typeface="Pacifico"/>
                          <a:sym typeface="Pacifico"/>
                        </a:rPr>
                        <a:t>Cómic</a:t>
                      </a:r>
                      <a:endParaRPr sz="4800" i="1">
                        <a:latin typeface="Pacifico"/>
                        <a:ea typeface="Pacifico"/>
                        <a:cs typeface="Pacifico"/>
                        <a:sym typeface="Pacific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000" b="1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Fotografías</a:t>
                      </a:r>
                      <a:endParaRPr sz="30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000" b="1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Dibujos</a:t>
                      </a:r>
                      <a:endParaRPr sz="30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000" b="1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Cuadros de texto y diálogos</a:t>
                      </a:r>
                      <a:endParaRPr sz="30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000" b="1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Cuadros de texto y diálogos</a:t>
                      </a:r>
                      <a:endParaRPr sz="30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000" b="1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Bidimensional</a:t>
                      </a:r>
                      <a:endParaRPr sz="30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000" b="1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Bidimensional</a:t>
                      </a:r>
                      <a:endParaRPr sz="3000" b="1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000" b="1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Secuencia lineal</a:t>
                      </a:r>
                      <a:endParaRPr sz="30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000" b="1">
                          <a:solidFill>
                            <a:schemeClr val="dk1"/>
                          </a:solidFill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Secuencia lineal</a:t>
                      </a:r>
                      <a:endParaRPr sz="3000" b="1">
                        <a:solidFill>
                          <a:schemeClr val="dk1"/>
                        </a:solidFill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Similitudes con el cómic</a:t>
            </a:r>
            <a:endParaRPr sz="2400"/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3725" y="630275"/>
            <a:ext cx="2952426" cy="409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6450" y="634800"/>
            <a:ext cx="2952423" cy="409099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/>
        </p:nvSpPr>
        <p:spPr>
          <a:xfrm>
            <a:off x="3739375" y="4670525"/>
            <a:ext cx="3355200" cy="1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Old Standard TT"/>
                <a:ea typeface="Old Standard TT"/>
                <a:cs typeface="Old Standard TT"/>
                <a:sym typeface="Old Standard TT"/>
              </a:rPr>
              <a:t>Y (Madrid) 1.12.45</a:t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Antecedentes sociales y tecnológicos</a:t>
            </a:r>
            <a:endParaRPr/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575" y="1713575"/>
            <a:ext cx="3587175" cy="248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1750" y="1210613"/>
            <a:ext cx="2839557" cy="378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71301" y="1357537"/>
            <a:ext cx="2336900" cy="3486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title"/>
          </p:nvPr>
        </p:nvSpPr>
        <p:spPr>
          <a:xfrm>
            <a:off x="481950" y="14957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Surgimiento del folletín</a:t>
            </a:r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311700" y="943300"/>
            <a:ext cx="8520600" cy="104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En el siglo XIX (Revolución Industrial), con la difusión de la prensa escrita, surgen los folletines como forma de entregar historias fragmentadas llenas de suspenso, intriga e historias noveladas. </a:t>
            </a:r>
            <a:endParaRPr/>
          </a:p>
        </p:txBody>
      </p:sp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1575" y="2061425"/>
            <a:ext cx="1841350" cy="282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6600" y="711275"/>
            <a:ext cx="2719923" cy="3848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2050" y="711275"/>
            <a:ext cx="2779182" cy="3848402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 txBox="1">
            <a:spLocks noGrp="1"/>
          </p:cNvSpPr>
          <p:nvPr>
            <p:ph type="title"/>
          </p:nvPr>
        </p:nvSpPr>
        <p:spPr>
          <a:xfrm>
            <a:off x="311700" y="9807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Antecedentes de la fotonovela</a:t>
            </a:r>
            <a:endParaRPr/>
          </a:p>
        </p:txBody>
      </p:sp>
      <p:sp>
        <p:nvSpPr>
          <p:cNvPr id="114" name="Google Shape;114;p20"/>
          <p:cNvSpPr txBox="1"/>
          <p:nvPr/>
        </p:nvSpPr>
        <p:spPr>
          <a:xfrm>
            <a:off x="1928800" y="4655750"/>
            <a:ext cx="5306100" cy="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Old Standard TT"/>
                <a:ea typeface="Old Standard TT"/>
                <a:cs typeface="Old Standard TT"/>
                <a:sym typeface="Old Standard TT"/>
              </a:rPr>
              <a:t>Revista Española "Vida Galante" - 1900</a:t>
            </a:r>
            <a:endParaRPr sz="12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9100" y="796887"/>
            <a:ext cx="2722899" cy="3801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8150" y="796875"/>
            <a:ext cx="2616074" cy="371807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1"/>
          <p:cNvSpPr txBox="1">
            <a:spLocks noGrp="1"/>
          </p:cNvSpPr>
          <p:nvPr>
            <p:ph type="title"/>
          </p:nvPr>
        </p:nvSpPr>
        <p:spPr>
          <a:xfrm>
            <a:off x="311700" y="136150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Antecedentes de la fotonovela</a:t>
            </a:r>
            <a:endParaRPr/>
          </a:p>
        </p:txBody>
      </p:sp>
      <p:sp>
        <p:nvSpPr>
          <p:cNvPr id="122" name="Google Shape;122;p21"/>
          <p:cNvSpPr txBox="1"/>
          <p:nvPr/>
        </p:nvSpPr>
        <p:spPr>
          <a:xfrm>
            <a:off x="1928800" y="4655750"/>
            <a:ext cx="5306100" cy="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latin typeface="Old Standard TT"/>
                <a:ea typeface="Old Standard TT"/>
                <a:cs typeface="Old Standard TT"/>
                <a:sym typeface="Old Standard TT"/>
              </a:rPr>
              <a:t>Revista Española "Vida Galante" - 1905</a:t>
            </a:r>
            <a:endParaRPr sz="12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>
            <a:spLocks noGrp="1"/>
          </p:cNvSpPr>
          <p:nvPr>
            <p:ph type="title"/>
          </p:nvPr>
        </p:nvSpPr>
        <p:spPr>
          <a:xfrm>
            <a:off x="311700" y="2743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Antecedentes de la fotonovela</a:t>
            </a:r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El tráiler de principios de siglo XX para promocionar películas y vender más entradas al cine.  </a:t>
            </a:r>
            <a:endParaRPr/>
          </a:p>
        </p:txBody>
      </p:sp>
      <p:pic>
        <p:nvPicPr>
          <p:cNvPr id="129" name="Google Shape;12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3945" y="1944525"/>
            <a:ext cx="3616110" cy="270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>
            <a:spLocks noGrp="1"/>
          </p:cNvSpPr>
          <p:nvPr>
            <p:ph type="title"/>
          </p:nvPr>
        </p:nvSpPr>
        <p:spPr>
          <a:xfrm>
            <a:off x="1686950" y="0"/>
            <a:ext cx="5149800" cy="4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Fotonovela de “Los Tammys” </a:t>
            </a:r>
            <a:endParaRPr/>
          </a:p>
        </p:txBody>
      </p:sp>
      <p:pic>
        <p:nvPicPr>
          <p:cNvPr id="156" name="Google Shape;15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950" y="651924"/>
            <a:ext cx="3041976" cy="425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3625" y="699600"/>
            <a:ext cx="3015876" cy="4221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21244" y="699600"/>
            <a:ext cx="2635006" cy="4221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¿Cómo y desde donde generar nuevas ideas?</a:t>
            </a:r>
            <a:endParaRPr/>
          </a:p>
        </p:txBody>
      </p:sp>
      <p:sp>
        <p:nvSpPr>
          <p:cNvPr id="169" name="Google Shape;169;p28"/>
          <p:cNvSpPr txBox="1">
            <a:spLocks noGrp="1"/>
          </p:cNvSpPr>
          <p:nvPr>
            <p:ph type="body" idx="1"/>
          </p:nvPr>
        </p:nvSpPr>
        <p:spPr>
          <a:xfrm>
            <a:off x="311700" y="1651825"/>
            <a:ext cx="8520600" cy="291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s" sz="3000"/>
              <a:t>Realidad</a:t>
            </a:r>
            <a:endParaRPr sz="300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s" sz="3000"/>
              <a:t>Ficción</a:t>
            </a:r>
            <a:endParaRPr sz="300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s" sz="3000"/>
              <a:t>Otras ideas</a:t>
            </a:r>
            <a:endParaRPr sz="3000"/>
          </a:p>
        </p:txBody>
      </p:sp>
      <p:pic>
        <p:nvPicPr>
          <p:cNvPr id="170" name="Google Shape;17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490675"/>
            <a:ext cx="3742400" cy="249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/>
              <a:t>Construyamos ideas</a:t>
            </a:r>
            <a:endParaRPr sz="3600"/>
          </a:p>
        </p:txBody>
      </p:sp>
      <p:pic>
        <p:nvPicPr>
          <p:cNvPr id="176" name="Google Shape;17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7200" y="1568575"/>
            <a:ext cx="5182050" cy="25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Actividad</a:t>
            </a:r>
            <a:endParaRPr/>
          </a:p>
        </p:txBody>
      </p:sp>
      <p:sp>
        <p:nvSpPr>
          <p:cNvPr id="182" name="Google Shape;182;p30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En grupos de a 4, con los que continuarán trabajando después, elegir una frase de cada uno de los recipientes: realidad y ficción.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A partir de la lectura y puesta en común de las mismas, pensar en una idea que servirá para construir la fotonovela.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Se pondrán en común las ideas.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83" name="Google Shape;18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277950"/>
            <a:ext cx="2645699" cy="177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1064" y="3277950"/>
            <a:ext cx="3088673" cy="17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64900" y="3277950"/>
            <a:ext cx="1773900" cy="17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0"/>
          <p:cNvPicPr preferRelativeResize="0"/>
          <p:nvPr/>
        </p:nvPicPr>
        <p:blipFill rotWithShape="1">
          <a:blip r:embed="rId6">
            <a:alphaModFix/>
          </a:blip>
          <a:srcRect t="-2570" b="2569"/>
          <a:stretch/>
        </p:blipFill>
        <p:spPr>
          <a:xfrm>
            <a:off x="7282050" y="3221375"/>
            <a:ext cx="1833625" cy="183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Resumiendo</a:t>
            </a:r>
            <a:endParaRPr/>
          </a:p>
        </p:txBody>
      </p:sp>
      <p:sp>
        <p:nvSpPr>
          <p:cNvPr id="192" name="Google Shape;192;p31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s" sz="2400" dirty="0"/>
              <a:t>Antecedentes de la fotonovela: según disposiciones tecnológicas (fotografía) y antecedentes sociales (folletín).</a:t>
            </a: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s" sz="2400" dirty="0"/>
              <a:t>Género propio de mediados de siglo XX con características específicas: uso de imagen, texto y de historias fragmentadas.</a:t>
            </a: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lang="es" sz="2400" dirty="0"/>
              <a:t>Cómo pensar nuevas ideas. Fuentes. </a:t>
            </a:r>
            <a:endParaRPr sz="2400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267</Words>
  <Application>Microsoft Office PowerPoint</Application>
  <PresentationFormat>Presentación en pantalla (16:9)</PresentationFormat>
  <Paragraphs>39</Paragraphs>
  <Slides>14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Old Standard TT</vt:lpstr>
      <vt:lpstr>Lobster</vt:lpstr>
      <vt:lpstr>Amatic SC</vt:lpstr>
      <vt:lpstr>Pacifico</vt:lpstr>
      <vt:lpstr>Paperback</vt:lpstr>
      <vt:lpstr>El discurso de ficción</vt:lpstr>
      <vt:lpstr>¿Qué es la fotonovela? </vt:lpstr>
      <vt:lpstr>Presentación de PowerPoint</vt:lpstr>
      <vt:lpstr>Similitudes con el cómic</vt:lpstr>
      <vt:lpstr>Antecedentes sociales y tecnológicos</vt:lpstr>
      <vt:lpstr>Surgimiento del folletín</vt:lpstr>
      <vt:lpstr>Antecedentes de la fotonovela</vt:lpstr>
      <vt:lpstr>Antecedentes de la fotonovela</vt:lpstr>
      <vt:lpstr>Antecedentes de la fotonovela</vt:lpstr>
      <vt:lpstr>Fotonovela de “Los Tammys” </vt:lpstr>
      <vt:lpstr>¿Cómo y desde donde generar nuevas ideas?</vt:lpstr>
      <vt:lpstr>Construyamos ideas</vt:lpstr>
      <vt:lpstr>Actividad</vt:lpstr>
      <vt:lpstr>Resumiendo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discurso de ficción</dc:title>
  <dc:creator>FABIAN BEREMBLUM</dc:creator>
  <cp:lastModifiedBy>FABIAN BEREMBLUM</cp:lastModifiedBy>
  <cp:revision>3</cp:revision>
  <dcterms:modified xsi:type="dcterms:W3CDTF">2020-10-19T14:49:08Z</dcterms:modified>
</cp:coreProperties>
</file>